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8"/>
  </p:notesMasterIdLst>
  <p:handoutMasterIdLst>
    <p:handoutMasterId r:id="rId29"/>
  </p:handoutMasterIdLst>
  <p:sldIdLst>
    <p:sldId id="472" r:id="rId2"/>
    <p:sldId id="716" r:id="rId3"/>
    <p:sldId id="570" r:id="rId4"/>
    <p:sldId id="687" r:id="rId5"/>
    <p:sldId id="717" r:id="rId6"/>
    <p:sldId id="718" r:id="rId7"/>
    <p:sldId id="691" r:id="rId8"/>
    <p:sldId id="695" r:id="rId9"/>
    <p:sldId id="714" r:id="rId10"/>
    <p:sldId id="719" r:id="rId11"/>
    <p:sldId id="720" r:id="rId12"/>
    <p:sldId id="721" r:id="rId13"/>
    <p:sldId id="722" r:id="rId14"/>
    <p:sldId id="723" r:id="rId15"/>
    <p:sldId id="724" r:id="rId16"/>
    <p:sldId id="725" r:id="rId17"/>
    <p:sldId id="726" r:id="rId18"/>
    <p:sldId id="727" r:id="rId19"/>
    <p:sldId id="728" r:id="rId20"/>
    <p:sldId id="729" r:id="rId21"/>
    <p:sldId id="730" r:id="rId22"/>
    <p:sldId id="731" r:id="rId23"/>
    <p:sldId id="706" r:id="rId24"/>
    <p:sldId id="732" r:id="rId25"/>
    <p:sldId id="733" r:id="rId26"/>
    <p:sldId id="650" r:id="rId2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CCFF"/>
    <a:srgbClr val="FFFF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709" autoAdjust="0"/>
  </p:normalViewPr>
  <p:slideViewPr>
    <p:cSldViewPr snapToGrid="0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CD4E840-D1FC-48DE-B8AA-A8EA6AFC0F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6349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45ADDE2-4340-4DA4-B278-913C1C62D7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7519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C9D58-EA0C-454D-96D1-D5E5D002EB28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822737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7803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57139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63064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46672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28996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8157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61219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34880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764737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47761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446874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96435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793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52557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743381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218693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305667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588615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77256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6975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89445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6581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67022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5765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59FE1-2972-46AE-ADAE-7AED138F63C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398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CC92C1-23C2-440B-9DF5-4B11ED5F6B03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D7B97D-EB4E-4394-8040-46AC11FB3A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6F550-0953-4A15-9B0E-85DD9982BD2D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6A7D6-C853-495C-AD57-5341E7EDA8C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6F550-0953-4A15-9B0E-85DD9982BD2D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6A7D6-C853-495C-AD57-5341E7EDA8C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40F4D9-2A21-4A0C-BE1A-2DD6E990C526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16F59-A7DD-4BA7-8E61-2A8F90EC182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B8797D-A5E6-4EF4-9D40-78F464FADABC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AEEB-1A3E-48B8-9606-EE76BB4F7C5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1A2AA-6DB0-4C0B-A770-C62CE2F7CEE8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F900B-2001-48B4-8300-895C14E995C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8256D-35B1-47EB-887C-CA625F1FB040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A6160-0225-4F87-9D2A-7E61D7A3793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89BF1-31A9-4034-803F-CB06EC33F026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AFC73-7C77-47CE-A525-39D01A835A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7209A-D6EF-4845-B99E-B862673007FA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90AA-F7B1-4712-9790-370927CFAFE0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6F550-0953-4A15-9B0E-85DD9982BD2D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6A7D6-C853-495C-AD57-5341E7EDA8C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0EA33C-C11F-47EE-978F-B73704AFA057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A4796-1A82-49A6-A597-92FAEDBB615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3F6F550-0953-4A15-9B0E-85DD9982BD2D}" type="datetimeFigureOut">
              <a:rPr lang="ja-JP" altLang="en-US" smtClean="0"/>
              <a:pPr>
                <a:defRPr/>
              </a:pPr>
              <a:t>2015/3/20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1C56A7D6-C853-495C-AD57-5341E7EDA8C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43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0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3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1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17.png"/><Relationship Id="rId4" Type="http://schemas.openxmlformats.org/officeDocument/2006/relationships/image" Target="../media/image5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1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61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6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1.png"/><Relationship Id="rId7" Type="http://schemas.openxmlformats.org/officeDocument/2006/relationships/image" Target="../media/image6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39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8.png"/><Relationship Id="rId4" Type="http://schemas.openxmlformats.org/officeDocument/2006/relationships/image" Target="../media/image8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08000" y="416277"/>
            <a:ext cx="7924800" cy="2496256"/>
          </a:xfrm>
        </p:spPr>
        <p:txBody>
          <a:bodyPr anchor="b"/>
          <a:lstStyle/>
          <a:p>
            <a:pPr algn="ctr" eaLnBrk="1" hangingPunct="1"/>
            <a:r>
              <a:rPr lang="en-US" altLang="ja-JP" sz="3600" dirty="0" smtClean="0"/>
              <a:t>The </a:t>
            </a:r>
            <a:r>
              <a:rPr lang="en-US" altLang="ja-JP" sz="3600" dirty="0" err="1" smtClean="0"/>
              <a:t>Ryjacek</a:t>
            </a:r>
            <a:r>
              <a:rPr lang="en-US" altLang="ja-JP" sz="3600" dirty="0" smtClean="0"/>
              <a:t> Closure</a:t>
            </a:r>
            <a:br>
              <a:rPr lang="en-US" altLang="ja-JP" sz="3600" dirty="0" smtClean="0"/>
            </a:br>
            <a:r>
              <a:rPr lang="en-US" altLang="ja-JP" sz="3600" dirty="0" smtClean="0"/>
              <a:t>and</a:t>
            </a:r>
            <a:br>
              <a:rPr lang="en-US" altLang="ja-JP" sz="3600" dirty="0" smtClean="0"/>
            </a:br>
            <a:r>
              <a:rPr lang="en-US" altLang="ja-JP" sz="3600" dirty="0" smtClean="0"/>
              <a:t>a Forbidden </a:t>
            </a:r>
            <a:r>
              <a:rPr lang="en-US" altLang="ja-JP" sz="3600" dirty="0" err="1" smtClean="0"/>
              <a:t>Subgraph</a:t>
            </a:r>
            <a:endParaRPr lang="en-US" altLang="ja-JP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8000" y="3695699"/>
            <a:ext cx="8051800" cy="12446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ja-JP" sz="2000" dirty="0" smtClean="0"/>
              <a:t>Akira Saito (Nihon University, Japan)</a:t>
            </a:r>
            <a:endParaRPr lang="en-US" altLang="ja-JP" sz="2000" dirty="0"/>
          </a:p>
          <a:p>
            <a:pPr marL="0" indent="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ja-JP" sz="2000" dirty="0" smtClean="0"/>
              <a:t>Liming </a:t>
            </a:r>
            <a:r>
              <a:rPr lang="en-US" altLang="ja-JP" sz="2000" dirty="0" err="1" smtClean="0"/>
              <a:t>Xiong</a:t>
            </a:r>
            <a:r>
              <a:rPr lang="en-US" altLang="ja-JP" sz="2000" dirty="0" smtClean="0"/>
              <a:t> (Beijing Institute of Technology, China)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Proof (easy)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1515317" y="45871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2220610" y="45871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3" name="Oval 8"/>
          <p:cNvSpPr>
            <a:spLocks noChangeArrowheads="1"/>
          </p:cNvSpPr>
          <p:nvPr/>
        </p:nvSpPr>
        <p:spPr bwMode="auto">
          <a:xfrm>
            <a:off x="995436" y="3285614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5" name="Oval 8"/>
          <p:cNvSpPr>
            <a:spLocks noChangeArrowheads="1"/>
          </p:cNvSpPr>
          <p:nvPr/>
        </p:nvSpPr>
        <p:spPr bwMode="auto">
          <a:xfrm>
            <a:off x="1370854" y="3285614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7" name="Oval 8"/>
          <p:cNvSpPr>
            <a:spLocks noChangeArrowheads="1"/>
          </p:cNvSpPr>
          <p:nvPr/>
        </p:nvSpPr>
        <p:spPr bwMode="auto">
          <a:xfrm>
            <a:off x="1746272" y="3285614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50" name="Oval 8"/>
          <p:cNvSpPr>
            <a:spLocks noChangeArrowheads="1"/>
          </p:cNvSpPr>
          <p:nvPr/>
        </p:nvSpPr>
        <p:spPr bwMode="auto">
          <a:xfrm>
            <a:off x="2660938" y="3285614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037659" y="3357845"/>
            <a:ext cx="510363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67667" y="3355677"/>
            <a:ext cx="541037" cy="135257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1122893" y="3366990"/>
            <a:ext cx="1152943" cy="122926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451539" y="3355677"/>
            <a:ext cx="123307" cy="135257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439803" y="3330874"/>
            <a:ext cx="849756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1569807" y="3400937"/>
            <a:ext cx="230955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857401" y="3391093"/>
            <a:ext cx="453182" cy="125042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1577865" y="3377613"/>
            <a:ext cx="1145621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>
            <a:off x="2269079" y="3430076"/>
            <a:ext cx="440328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1563786" y="4658899"/>
            <a:ext cx="70529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" name="テキスト ボックス 6143"/>
          <p:cNvSpPr txBox="1"/>
          <p:nvPr/>
        </p:nvSpPr>
        <p:spPr>
          <a:xfrm>
            <a:off x="3723639" y="3210445"/>
            <a:ext cx="4241209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non-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hamiltonian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84588" y="1799189"/>
                <a:ext cx="739422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a sufficiently large locally-connected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8" y="1799189"/>
                <a:ext cx="7394222" cy="757130"/>
              </a:xfrm>
              <a:prstGeom prst="rect">
                <a:avLst/>
              </a:prstGeom>
              <a:blipFill rotWithShape="0">
                <a:blip r:embed="rId3"/>
                <a:stretch>
                  <a:fillRect l="-742" r="-660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/>
          <p:cNvSpPr txBox="1"/>
          <p:nvPr/>
        </p:nvSpPr>
        <p:spPr>
          <a:xfrm>
            <a:off x="3723638" y="3686615"/>
            <a:ext cx="4241209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ocally-connected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23638" y="4162785"/>
            <a:ext cx="4241209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an be arbitrarily large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1890735" y="5194562"/>
                <a:ext cx="395505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This graph cannot be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-free.</a:t>
                </a: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735" y="5194562"/>
                <a:ext cx="3955052" cy="424732"/>
              </a:xfrm>
              <a:prstGeom prst="rect">
                <a:avLst/>
              </a:prstGeom>
              <a:blipFill rotWithShape="0">
                <a:blip r:embed="rId4"/>
                <a:stretch>
                  <a:fillRect l="-1233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/>
          <p:cNvCxnSpPr/>
          <p:nvPr/>
        </p:nvCxnSpPr>
        <p:spPr>
          <a:xfrm>
            <a:off x="1201123" y="5406928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1890735" y="5709910"/>
                <a:ext cx="462152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an induced subgraph of this graph.</a:t>
                </a: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735" y="5709910"/>
                <a:ext cx="4621528" cy="424732"/>
              </a:xfrm>
              <a:prstGeom prst="rect">
                <a:avLst/>
              </a:prstGeom>
              <a:blipFill rotWithShape="0">
                <a:blip r:embed="rId5"/>
                <a:stretch>
                  <a:fillRect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/>
          <p:cNvCxnSpPr/>
          <p:nvPr/>
        </p:nvCxnSpPr>
        <p:spPr>
          <a:xfrm>
            <a:off x="1201123" y="5922276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Proof (easy)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84588" y="1799189"/>
                <a:ext cx="739422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a sufficiently large locally-connected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8" y="1799189"/>
                <a:ext cx="7394222" cy="757130"/>
              </a:xfrm>
              <a:prstGeom prst="rect">
                <a:avLst/>
              </a:prstGeom>
              <a:blipFill rotWithShape="0">
                <a:blip r:embed="rId3"/>
                <a:stretch>
                  <a:fillRect l="-742" r="-660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561264" y="457314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551468" y="350035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1562967" y="457314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1562966" y="350035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636904" y="3572584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625401" y="358547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13903" y="3585477"/>
            <a:ext cx="101149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43474" y="4641262"/>
            <a:ext cx="101149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606652" y="3611310"/>
            <a:ext cx="1001702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654134" y="3585477"/>
            <a:ext cx="960424" cy="105164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1370347" y="3265205"/>
            <a:ext cx="517542" cy="1765005"/>
          </a:xfrm>
          <a:prstGeom prst="ellipse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Oval 8"/>
          <p:cNvSpPr>
            <a:spLocks noChangeArrowheads="1"/>
          </p:cNvSpPr>
          <p:nvPr/>
        </p:nvSpPr>
        <p:spPr bwMode="auto">
          <a:xfrm>
            <a:off x="2731463" y="409608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6" name="Oval 8"/>
          <p:cNvSpPr>
            <a:spLocks noChangeArrowheads="1"/>
          </p:cNvSpPr>
          <p:nvPr/>
        </p:nvSpPr>
        <p:spPr bwMode="auto">
          <a:xfrm>
            <a:off x="2731462" y="302329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2793897" y="310841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631451" y="409608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3631450" y="302329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3693885" y="310841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1887889" y="3572584"/>
            <a:ext cx="843573" cy="320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3002155" y="3611310"/>
            <a:ext cx="554867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4080390" y="3265205"/>
            <a:ext cx="733647" cy="723599"/>
          </a:xfrm>
          <a:prstGeom prst="ellipse">
            <a:avLst/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4022670" y="3418453"/>
                <a:ext cx="849086" cy="417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kumimoji="1" lang="en-US" altLang="ja-JP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𝑠</m:t>
                      </m:r>
                    </m:oMath>
                  </m:oMathPara>
                </a14:m>
                <a:endParaRPr kumimoji="1" lang="ja-JP" altLang="en-US" baseline="-25000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670" y="3418453"/>
                <a:ext cx="849086" cy="4171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直線コネクタ 57"/>
          <p:cNvCxnSpPr/>
          <p:nvPr/>
        </p:nvCxnSpPr>
        <p:spPr>
          <a:xfrm>
            <a:off x="3721522" y="3067767"/>
            <a:ext cx="884734" cy="22075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51" idx="4"/>
            <a:endCxn id="56" idx="3"/>
          </p:cNvCxnSpPr>
          <p:nvPr/>
        </p:nvCxnSpPr>
        <p:spPr>
          <a:xfrm>
            <a:off x="3703682" y="3167755"/>
            <a:ext cx="484148" cy="71508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49" idx="3"/>
            <a:endCxn id="56" idx="1"/>
          </p:cNvCxnSpPr>
          <p:nvPr/>
        </p:nvCxnSpPr>
        <p:spPr>
          <a:xfrm flipV="1">
            <a:off x="3652607" y="3371174"/>
            <a:ext cx="535223" cy="848221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3754758" y="3968509"/>
            <a:ext cx="851498" cy="230591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/>
              <p:cNvSpPr txBox="1"/>
              <p:nvPr/>
            </p:nvSpPr>
            <p:spPr>
              <a:xfrm>
                <a:off x="2394199" y="4443529"/>
                <a:ext cx="2787401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sz="1200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Replace each edge in </a:t>
                </a:r>
                <a14:m>
                  <m:oMath xmlns:m="http://schemas.openxmlformats.org/officeDocument/2006/math">
                    <m:r>
                      <a:rPr lang="en-US" altLang="ja-JP" sz="120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120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altLang="ja-JP" sz="1200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with the graph on the right.</a:t>
                </a:r>
              </a:p>
            </p:txBody>
          </p:sp>
        </mc:Choice>
        <mc:Fallback xmlns="">
          <p:sp>
            <p:nvSpPr>
              <p:cNvPr id="65" name="テキスト ボックス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199" y="4443529"/>
                <a:ext cx="2787401" cy="535531"/>
              </a:xfrm>
              <a:prstGeom prst="rect">
                <a:avLst/>
              </a:prstGeom>
              <a:blipFill rotWithShape="0">
                <a:blip r:embed="rId5"/>
                <a:stretch>
                  <a:fillRect l="-219" b="-34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/>
          <p:cNvSpPr txBox="1"/>
          <p:nvPr/>
        </p:nvSpPr>
        <p:spPr>
          <a:xfrm>
            <a:off x="5283752" y="3108417"/>
            <a:ext cx="359899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non-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hamiltonian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83751" y="3584587"/>
            <a:ext cx="359899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ocally-connected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83752" y="4060757"/>
            <a:ext cx="359899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an be arbitrarily large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/>
              <p:cNvSpPr txBox="1"/>
              <p:nvPr/>
            </p:nvSpPr>
            <p:spPr>
              <a:xfrm>
                <a:off x="1956049" y="5386546"/>
                <a:ext cx="395505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This graph cannot be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-free.</a:t>
                </a:r>
              </a:p>
            </p:txBody>
          </p:sp>
        </mc:Choice>
        <mc:Fallback xmlns="">
          <p:sp>
            <p:nvSpPr>
              <p:cNvPr id="72" name="テキスト ボックス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049" y="5386546"/>
                <a:ext cx="3955052" cy="424732"/>
              </a:xfrm>
              <a:prstGeom prst="rect">
                <a:avLst/>
              </a:prstGeom>
              <a:blipFill rotWithShape="0">
                <a:blip r:embed="rId6"/>
                <a:stretch>
                  <a:fillRect l="-1387"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直線矢印コネクタ 72"/>
          <p:cNvCxnSpPr/>
          <p:nvPr/>
        </p:nvCxnSpPr>
        <p:spPr>
          <a:xfrm>
            <a:off x="1266437" y="5598912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1956049" y="5901894"/>
                <a:ext cx="462152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an induced subgraph of this graph.</a:t>
                </a: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049" y="5901894"/>
                <a:ext cx="4621528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直線矢印コネクタ 74"/>
          <p:cNvCxnSpPr/>
          <p:nvPr/>
        </p:nvCxnSpPr>
        <p:spPr>
          <a:xfrm>
            <a:off x="1266437" y="6114260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4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9" grpId="0" animBg="1"/>
      <p:bldP spid="51" grpId="0" animBg="1"/>
      <p:bldP spid="56" grpId="0" animBg="1"/>
      <p:bldP spid="57" grpId="0"/>
      <p:bldP spid="65" grpId="0"/>
      <p:bldP spid="72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Proof (easy)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1493545" y="313265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2198838" y="313265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3" name="Oval 8"/>
          <p:cNvSpPr>
            <a:spLocks noChangeArrowheads="1"/>
          </p:cNvSpPr>
          <p:nvPr/>
        </p:nvSpPr>
        <p:spPr bwMode="auto">
          <a:xfrm>
            <a:off x="973664" y="183115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5" name="Oval 8"/>
          <p:cNvSpPr>
            <a:spLocks noChangeArrowheads="1"/>
          </p:cNvSpPr>
          <p:nvPr/>
        </p:nvSpPr>
        <p:spPr bwMode="auto">
          <a:xfrm>
            <a:off x="1349082" y="183115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7" name="Oval 8"/>
          <p:cNvSpPr>
            <a:spLocks noChangeArrowheads="1"/>
          </p:cNvSpPr>
          <p:nvPr/>
        </p:nvSpPr>
        <p:spPr bwMode="auto">
          <a:xfrm>
            <a:off x="1724500" y="183115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50" name="Oval 8"/>
          <p:cNvSpPr>
            <a:spLocks noChangeArrowheads="1"/>
          </p:cNvSpPr>
          <p:nvPr/>
        </p:nvSpPr>
        <p:spPr bwMode="auto">
          <a:xfrm>
            <a:off x="2639166" y="183115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015887" y="1903389"/>
            <a:ext cx="510363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45895" y="1901221"/>
            <a:ext cx="541037" cy="135257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1101121" y="1912534"/>
            <a:ext cx="1152943" cy="122926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429767" y="1901221"/>
            <a:ext cx="123307" cy="135257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418031" y="1876418"/>
            <a:ext cx="849756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1548035" y="1946481"/>
            <a:ext cx="230955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835629" y="1936637"/>
            <a:ext cx="453182" cy="125042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1556093" y="1923157"/>
            <a:ext cx="1145621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>
            <a:off x="2247307" y="1975620"/>
            <a:ext cx="440328" cy="130149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1542014" y="3204443"/>
            <a:ext cx="70529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1748942" y="4375695"/>
                <a:ext cx="4621528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an induced subgraph of these graphs.</a:t>
                </a: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942" y="4375695"/>
                <a:ext cx="4621528" cy="394210"/>
              </a:xfrm>
              <a:prstGeom prst="rect">
                <a:avLst/>
              </a:prstGeom>
              <a:blipFill rotWithShape="0">
                <a:blip r:embed="rId3"/>
                <a:stretch>
                  <a:fillRect t="-1563" b="-265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794836" y="297356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3785040" y="190077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4796539" y="297356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4796538" y="190077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3870476" y="1973004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858973" y="198589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847475" y="1985897"/>
            <a:ext cx="101149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3777046" y="3041682"/>
            <a:ext cx="101149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3840224" y="2011730"/>
            <a:ext cx="1001702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887706" y="1985897"/>
            <a:ext cx="960424" cy="105164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4603919" y="1665625"/>
            <a:ext cx="517542" cy="1765005"/>
          </a:xfrm>
          <a:prstGeom prst="ellipse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Oval 8"/>
          <p:cNvSpPr>
            <a:spLocks noChangeArrowheads="1"/>
          </p:cNvSpPr>
          <p:nvPr/>
        </p:nvSpPr>
        <p:spPr bwMode="auto">
          <a:xfrm>
            <a:off x="5965035" y="249650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46" name="Oval 8"/>
          <p:cNvSpPr>
            <a:spLocks noChangeArrowheads="1"/>
          </p:cNvSpPr>
          <p:nvPr/>
        </p:nvSpPr>
        <p:spPr bwMode="auto">
          <a:xfrm>
            <a:off x="5965034" y="14237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6027469" y="150883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6865023" y="249650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6865022" y="14237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6927457" y="1508837"/>
            <a:ext cx="9796" cy="107279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5121461" y="1973004"/>
            <a:ext cx="843573" cy="320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6235727" y="2011730"/>
            <a:ext cx="554867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7313962" y="1665625"/>
            <a:ext cx="733647" cy="723599"/>
          </a:xfrm>
          <a:prstGeom prst="ellipse">
            <a:avLst/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7256242" y="1818873"/>
                <a:ext cx="849086" cy="417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kumimoji="1" lang="en-US" altLang="ja-JP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𝑠</m:t>
                      </m:r>
                    </m:oMath>
                  </m:oMathPara>
                </a14:m>
                <a:endParaRPr kumimoji="1" lang="ja-JP" altLang="en-US" baseline="-25000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242" y="1818873"/>
                <a:ext cx="849086" cy="4171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直線コネクタ 57"/>
          <p:cNvCxnSpPr/>
          <p:nvPr/>
        </p:nvCxnSpPr>
        <p:spPr>
          <a:xfrm>
            <a:off x="6955094" y="1468187"/>
            <a:ext cx="884734" cy="220756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51" idx="4"/>
            <a:endCxn id="56" idx="3"/>
          </p:cNvCxnSpPr>
          <p:nvPr/>
        </p:nvCxnSpPr>
        <p:spPr>
          <a:xfrm>
            <a:off x="6937254" y="1568175"/>
            <a:ext cx="484148" cy="71508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49" idx="3"/>
            <a:endCxn id="56" idx="1"/>
          </p:cNvCxnSpPr>
          <p:nvPr/>
        </p:nvCxnSpPr>
        <p:spPr>
          <a:xfrm flipV="1">
            <a:off x="6886179" y="1771594"/>
            <a:ext cx="535223" cy="848221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6988330" y="2368929"/>
            <a:ext cx="851498" cy="230591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/>
              <p:cNvSpPr txBox="1"/>
              <p:nvPr/>
            </p:nvSpPr>
            <p:spPr>
              <a:xfrm>
                <a:off x="5627771" y="2843949"/>
                <a:ext cx="2787401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sz="1200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Replace each edge in </a:t>
                </a:r>
                <a14:m>
                  <m:oMath xmlns:m="http://schemas.openxmlformats.org/officeDocument/2006/math">
                    <m:r>
                      <a:rPr lang="en-US" altLang="ja-JP" sz="120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120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altLang="ja-JP" sz="1200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with the graph on the right.</a:t>
                </a:r>
              </a:p>
            </p:txBody>
          </p:sp>
        </mc:Choice>
        <mc:Fallback xmlns="">
          <p:sp>
            <p:nvSpPr>
              <p:cNvPr id="65" name="テキスト ボックス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771" y="2843949"/>
                <a:ext cx="2787401" cy="535531"/>
              </a:xfrm>
              <a:prstGeom prst="rect">
                <a:avLst/>
              </a:prstGeom>
              <a:blipFill rotWithShape="0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2998943" y="5053230"/>
                <a:ext cx="3300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 is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+2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943" y="5053230"/>
                <a:ext cx="330090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664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矢印コネクタ 65"/>
          <p:cNvCxnSpPr/>
          <p:nvPr/>
        </p:nvCxnSpPr>
        <p:spPr>
          <a:xfrm>
            <a:off x="2214342" y="5245191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3345543" y="1508837"/>
            <a:ext cx="7257" cy="228664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23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Candidates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3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3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r>
              <a:rPr lang="en-US" altLang="ja-JP" sz="3200" dirty="0"/>
              <a:t>Check three graphs</a:t>
            </a:r>
            <a:endParaRPr lang="en-US" altLang="ja-JP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3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FF000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52272" y="5099190"/>
            <a:ext cx="1795552" cy="327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1400" dirty="0" err="1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Ryjacek’s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result</a:t>
            </a:r>
            <a:endParaRPr kumimoji="1" lang="ja-JP" altLang="en-US" sz="1400" dirty="0" err="1" smtClean="0">
              <a:solidFill>
                <a:srgbClr val="FF0000"/>
              </a:solidFill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3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Check three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3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75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pPr eaLnBrk="1" hangingPunct="1"/>
                <a:r>
                  <a:rPr lang="en-US" altLang="ja-JP" sz="3200" dirty="0" smtClean="0"/>
                  <a:t>Check </a:t>
                </a:r>
                <a14:m>
                  <m:oMath xmlns:m="http://schemas.openxmlformats.org/officeDocument/2006/math">
                    <m:r>
                      <a:rPr lang="en-US" altLang="ja-JP" sz="32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ja-JP" sz="3200" i="1" baseline="-25000" dirty="0" smtClean="0">
                        <a:latin typeface="Cambria Math" panose="02040503050406030204" pitchFamily="18" charset="0"/>
                      </a:rPr>
                      <m:t>1,2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4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5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4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pPr eaLnBrk="1" hangingPunct="1"/>
                <a:r>
                  <a:rPr lang="en-US" altLang="ja-JP" sz="3200" dirty="0" smtClean="0"/>
                  <a:t>Check </a:t>
                </a:r>
                <a14:m>
                  <m:oMath xmlns:m="http://schemas.openxmlformats.org/officeDocument/2006/math">
                    <m:r>
                      <a:rPr lang="en-US" altLang="ja-JP" sz="32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ja-JP" sz="3200" i="1" baseline="-25000" dirty="0" smtClean="0">
                        <a:latin typeface="Cambria Math" panose="02040503050406030204" pitchFamily="18" charset="0"/>
                      </a:rPr>
                      <m:t>1,2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500637" y="3116163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8771" y="3116163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5863" y="3564191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7030" y="3219625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30531" y="3199781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7686" y="384085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86" y="3840853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867686" y="1813466"/>
                <a:ext cx="1083732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b="0" i="1" baseline="-25000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1,2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86" y="1813466"/>
                <a:ext cx="1083732" cy="394210"/>
              </a:xfrm>
              <a:prstGeom prst="rect">
                <a:avLst/>
              </a:prstGeom>
              <a:blipFill rotWithShape="0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1753297" y="1811985"/>
                <a:ext cx="6967781" cy="726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b="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297" y="1811985"/>
                <a:ext cx="6967781" cy="726609"/>
              </a:xfrm>
              <a:prstGeom prst="rect">
                <a:avLst/>
              </a:prstGeom>
              <a:blipFill rotWithShape="0">
                <a:blip r:embed="rId6"/>
                <a:stretch>
                  <a:fillRect l="-787" b="-134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2354580" y="2914514"/>
                <a:ext cx="5608320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What is a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graph?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580" y="2914514"/>
                <a:ext cx="5608320" cy="394210"/>
              </a:xfrm>
              <a:prstGeom prst="rect">
                <a:avLst/>
              </a:prstGeom>
              <a:blipFill rotWithShape="0">
                <a:blip r:embed="rId7"/>
                <a:stretch>
                  <a:fillRect l="-870" b="-246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/>
          <p:cNvSpPr txBox="1"/>
          <p:nvPr/>
        </p:nvSpPr>
        <p:spPr>
          <a:xfrm>
            <a:off x="3284220" y="3396106"/>
            <a:ext cx="36195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 pair of vertices of distance 2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2594608" y="3579817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284220" y="3878944"/>
            <a:ext cx="4511040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Every component is a complete graph.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594608" y="4076122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284220" y="4416727"/>
            <a:ext cx="4511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 eligible vertex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2594608" y="4631801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3284220" y="4936085"/>
                <a:ext cx="451104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= 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220" y="4936085"/>
                <a:ext cx="4511040" cy="424732"/>
              </a:xfrm>
              <a:prstGeom prst="rect">
                <a:avLst/>
              </a:prstGeom>
              <a:blipFill rotWithShape="0">
                <a:blip r:embed="rId8"/>
                <a:stretch>
                  <a:fillRect l="-1216"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直線矢印コネクタ 58"/>
          <p:cNvCxnSpPr/>
          <p:nvPr/>
        </p:nvCxnSpPr>
        <p:spPr>
          <a:xfrm>
            <a:off x="2594608" y="5143294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2461260" y="5702834"/>
                <a:ext cx="512960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b="0" i="1" baseline="-25000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1,2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is </a:t>
                </a:r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true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but </a:t>
                </a:r>
                <a:r>
                  <a:rPr kumimoji="1"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trivial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260" y="5702834"/>
                <a:ext cx="5129609" cy="424732"/>
              </a:xfrm>
              <a:prstGeom prst="rect">
                <a:avLst/>
              </a:prstGeom>
              <a:blipFill rotWithShape="0">
                <a:blip r:embed="rId9"/>
                <a:stretch>
                  <a:fillRect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16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5" grpId="0"/>
      <p:bldP spid="50" grpId="0"/>
      <p:bldP spid="54" grpId="0"/>
      <p:bldP spid="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pPr eaLnBrk="1" hangingPunct="1"/>
                <a:r>
                  <a:rPr lang="en-US" altLang="ja-JP" sz="3200" dirty="0" smtClean="0"/>
                  <a:t>Check </a:t>
                </a:r>
                <a14:m>
                  <m:oMath xmlns:m="http://schemas.openxmlformats.org/officeDocument/2006/math">
                    <m:r>
                      <a:rPr lang="en-US" altLang="ja-JP" sz="32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ja-JP" sz="3200" b="0" i="1" baseline="-2500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4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chemeClr val="tx1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5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97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pPr eaLnBrk="1" hangingPunct="1"/>
                <a:r>
                  <a:rPr lang="en-US" altLang="ja-JP" sz="3200" dirty="0" smtClean="0"/>
                  <a:t>Check </a:t>
                </a:r>
                <a14:m>
                  <m:oMath xmlns:m="http://schemas.openxmlformats.org/officeDocument/2006/math">
                    <m:r>
                      <a:rPr lang="en-US" altLang="ja-JP" sz="32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ja-JP" sz="3200" b="0" i="1" baseline="-2500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867686" y="1813466"/>
                <a:ext cx="108373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b="0" i="1" baseline="-25000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86" y="1813466"/>
                <a:ext cx="1083732" cy="424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1753297" y="1811985"/>
                <a:ext cx="6967781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b="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297" y="1811985"/>
                <a:ext cx="6967781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787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2354580" y="2914514"/>
                <a:ext cx="560832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What is a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kumimoji="1" lang="en-US" altLang="ja-JP" b="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graph?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580" y="2914514"/>
                <a:ext cx="5608320" cy="424732"/>
              </a:xfrm>
              <a:prstGeom prst="rect">
                <a:avLst/>
              </a:prstGeom>
              <a:blipFill rotWithShape="0">
                <a:blip r:embed="rId6"/>
                <a:stretch>
                  <a:fillRect l="-870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3284220" y="3367451"/>
                <a:ext cx="507492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 neighborhood of a vertex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has no edge.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220" y="3367451"/>
                <a:ext cx="5074920" cy="424732"/>
              </a:xfrm>
              <a:prstGeom prst="rect">
                <a:avLst/>
              </a:prstGeom>
              <a:blipFill rotWithShape="0">
                <a:blip r:embed="rId7"/>
                <a:stretch>
                  <a:fillRect l="-1082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/>
          <p:cNvCxnSpPr/>
          <p:nvPr/>
        </p:nvCxnSpPr>
        <p:spPr>
          <a:xfrm>
            <a:off x="2594608" y="3579817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3284220" y="3868871"/>
                <a:ext cx="451104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locally-connected,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deg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)=1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220" y="3868871"/>
                <a:ext cx="4511040" cy="424732"/>
              </a:xfrm>
              <a:prstGeom prst="rect">
                <a:avLst/>
              </a:prstGeom>
              <a:blipFill rotWithShape="0">
                <a:blip r:embed="rId8"/>
                <a:stretch>
                  <a:fillRect l="-1216"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矢印コネクタ 46"/>
          <p:cNvCxnSpPr/>
          <p:nvPr/>
        </p:nvCxnSpPr>
        <p:spPr>
          <a:xfrm>
            <a:off x="2594608" y="4076122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284220" y="4438484"/>
            <a:ext cx="4511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 eligible vertex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2594608" y="4631801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3284220" y="4942744"/>
                <a:ext cx="451104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= 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220" y="4942744"/>
                <a:ext cx="4511040" cy="424732"/>
              </a:xfrm>
              <a:prstGeom prst="rect">
                <a:avLst/>
              </a:prstGeom>
              <a:blipFill rotWithShape="0">
                <a:blip r:embed="rId9"/>
                <a:stretch>
                  <a:fillRect l="-1216"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直線矢印コネクタ 58"/>
          <p:cNvCxnSpPr/>
          <p:nvPr/>
        </p:nvCxnSpPr>
        <p:spPr>
          <a:xfrm>
            <a:off x="2594608" y="5143294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2593935" y="5702834"/>
                <a:ext cx="512960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b="0" i="1" baseline="-25000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is </a:t>
                </a:r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true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but </a:t>
                </a:r>
                <a:r>
                  <a:rPr kumimoji="1"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trivial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935" y="5702834"/>
                <a:ext cx="5129609" cy="424732"/>
              </a:xfrm>
              <a:prstGeom prst="rect">
                <a:avLst/>
              </a:prstGeom>
              <a:blipFill rotWithShape="0">
                <a:blip r:embed="rId10"/>
                <a:stretch>
                  <a:fillRect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1409552" y="2914514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867686" y="2914514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1174778" y="336254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946009" y="2991880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262051" y="2993977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954959" y="2986745"/>
            <a:ext cx="54186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930366" y="3634215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66" y="3634215"/>
                <a:ext cx="663369" cy="4247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35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5" grpId="0"/>
      <p:bldP spid="50" grpId="0"/>
      <p:bldP spid="54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8920" y="237211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err="1" smtClean="0"/>
              <a:t>Ryjacek</a:t>
            </a:r>
            <a:r>
              <a:rPr lang="en-US" altLang="ja-JP" sz="3200" dirty="0" smtClean="0"/>
              <a:t> Closure</a:t>
            </a:r>
            <a:br>
              <a:rPr lang="en-US" altLang="ja-JP" sz="3200" dirty="0" smtClean="0"/>
            </a:br>
            <a:r>
              <a:rPr lang="en-US" altLang="ja-JP" sz="3200" dirty="0" smtClean="0"/>
              <a:t>(Preaching Buddhism to Buddha)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3422" y="1648178"/>
            <a:ext cx="475423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In 1997, 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discovered a new closure. 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47308" y="2072910"/>
            <a:ext cx="210537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494972" y="2285276"/>
            <a:ext cx="573314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847670" y="2710008"/>
            <a:ext cx="389998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a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locally-connected vertex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</a:t>
            </a:r>
            <a:r>
              <a:rPr lang="en-US" altLang="ja-JP" dirty="0" smtClean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ocal completion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139010" y="3513304"/>
                <a:ext cx="6922950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 vertex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in a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said to be </a:t>
                </a:r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locally-connected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ja-JP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(the neighborhood of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) induces a connected graph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010" y="3513304"/>
                <a:ext cx="6922950" cy="757130"/>
              </a:xfrm>
              <a:prstGeom prst="rect">
                <a:avLst/>
              </a:prstGeom>
              <a:blipFill rotWithShape="0">
                <a:blip r:embed="rId3"/>
                <a:stretch>
                  <a:fillRect l="-792" r="-1232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139010" y="4481044"/>
                <a:ext cx="6922950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Local completion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the operation of </a:t>
                </a:r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joining every pair of non-adjacent neighbors of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by an edge. 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010" y="4481044"/>
                <a:ext cx="6922950" cy="757130"/>
              </a:xfrm>
              <a:prstGeom prst="rect">
                <a:avLst/>
              </a:prstGeom>
              <a:blipFill rotWithShape="0">
                <a:blip r:embed="rId4"/>
                <a:stretch>
                  <a:fillRect l="-792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139010" y="5367461"/>
                <a:ext cx="6922950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 vertex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in a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said to be </a:t>
                </a:r>
                <a:r>
                  <a:rPr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eligible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locally-connected and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ja-JP" i="1" baseline="-2500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  <m:r>
                      <a:rPr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does not induce a complete graph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010" y="5367461"/>
                <a:ext cx="6922950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792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72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r>
                  <a:rPr lang="en-US" altLang="ja-JP" sz="3200" dirty="0" smtClean="0"/>
                  <a:t>Check</a:t>
                </a:r>
                <a14:m>
                  <m:oMath xmlns:m="http://schemas.openxmlformats.org/officeDocument/2006/math">
                    <m:r>
                      <a:rPr lang="en-US" altLang="ja-JP" sz="3200" b="0" i="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3200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+2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3200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4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chemeClr val="tx1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5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chemeClr val="tx1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8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</p:spPr>
            <p:txBody>
              <a:bodyPr anchor="b"/>
              <a:lstStyle/>
              <a:p>
                <a:r>
                  <a:rPr lang="en-US" altLang="ja-JP" sz="3200" dirty="0"/>
                  <a:t>Check</a:t>
                </a:r>
                <a14:m>
                  <m:oMath xmlns:m="http://schemas.openxmlformats.org/officeDocument/2006/math">
                    <m:r>
                      <a:rPr lang="en-US" altLang="ja-JP" sz="32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3200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+2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sz="3200" i="1" baseline="-25000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en-US" altLang="ja-JP" sz="3200" baseline="-25000" dirty="0" smtClean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03200" y="66016"/>
                <a:ext cx="8229600" cy="1168400"/>
              </a:xfrm>
              <a:blipFill rotWithShape="0">
                <a:blip r:embed="rId3"/>
                <a:stretch>
                  <a:fillRect b="-15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867685" y="1813466"/>
                <a:ext cx="172624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85" y="1813466"/>
                <a:ext cx="1726249" cy="424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2428875" y="1804690"/>
                <a:ext cx="6120040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875" y="1804690"/>
                <a:ext cx="6120040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797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2354580" y="2914514"/>
                <a:ext cx="560832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What is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graph?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580" y="2914514"/>
                <a:ext cx="5608320" cy="424732"/>
              </a:xfrm>
              <a:prstGeom prst="rect">
                <a:avLst/>
              </a:prstGeom>
              <a:blipFill rotWithShape="0">
                <a:blip r:embed="rId6"/>
                <a:stretch>
                  <a:fillRect l="-870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3284220" y="3401164"/>
                <a:ext cx="5074920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 graph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and only if </a:t>
                </a:r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 neighborhood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𝑁</m:t>
                    </m:r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every vertex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induces a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kumimoji="1" lang="en-US" altLang="ja-JP" i="1" baseline="-2500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</a:t>
                </a:r>
                <a:endParaRPr kumimoji="1" lang="ja-JP" altLang="en-US" dirty="0" err="1" smtClean="0">
                  <a:solidFill>
                    <a:srgbClr val="7030A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220" y="3401164"/>
                <a:ext cx="5074920" cy="1089529"/>
              </a:xfrm>
              <a:prstGeom prst="rect">
                <a:avLst/>
              </a:prstGeom>
              <a:blipFill rotWithShape="0">
                <a:blip r:embed="rId7"/>
                <a:stretch>
                  <a:fillRect l="-1082" t="-559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/>
          <p:cNvCxnSpPr/>
          <p:nvPr/>
        </p:nvCxnSpPr>
        <p:spPr>
          <a:xfrm>
            <a:off x="2522036" y="3587075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919876" y="4514161"/>
                <a:ext cx="6439264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locally-connected, then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𝑥</m:t>
                    </m:r>
                    <m:r>
                      <a:rPr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induces a complete graph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876" y="4514161"/>
                <a:ext cx="6439264" cy="424732"/>
              </a:xfrm>
              <a:prstGeom prst="rect">
                <a:avLst/>
              </a:prstGeom>
              <a:blipFill rotWithShape="0">
                <a:blip r:embed="rId8"/>
                <a:stretch>
                  <a:fillRect l="-852" t="-1449" r="-758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矢印コネクタ 46"/>
          <p:cNvCxnSpPr/>
          <p:nvPr/>
        </p:nvCxnSpPr>
        <p:spPr>
          <a:xfrm>
            <a:off x="1112942" y="4707865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919876" y="5001317"/>
            <a:ext cx="4511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No eligible vertex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1102639" y="5220001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4667205" y="5001317"/>
                <a:ext cx="164338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= 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05" y="5001317"/>
                <a:ext cx="1643380" cy="424732"/>
              </a:xfrm>
              <a:prstGeom prst="rect">
                <a:avLst/>
              </a:prstGeom>
              <a:blipFill rotWithShape="0">
                <a:blip r:embed="rId9"/>
                <a:stretch>
                  <a:fillRect l="-3346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直線矢印コネクタ 58"/>
          <p:cNvCxnSpPr/>
          <p:nvPr/>
        </p:nvCxnSpPr>
        <p:spPr>
          <a:xfrm>
            <a:off x="3900894" y="5212843"/>
            <a:ext cx="6896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2665651" y="5637457"/>
                <a:ext cx="512960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altLang="ja-JP" i="1" baseline="-25000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is </a:t>
                </a:r>
                <a:r>
                  <a:rPr kumimoji="1" lang="en-US" altLang="ja-JP" dirty="0" smtClean="0">
                    <a:solidFill>
                      <a:srgbClr val="7030A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true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but </a:t>
                </a:r>
                <a:r>
                  <a:rPr kumimoji="1"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trivial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651" y="5637457"/>
                <a:ext cx="5129609" cy="424732"/>
              </a:xfrm>
              <a:prstGeom prst="rect">
                <a:avLst/>
              </a:prstGeom>
              <a:blipFill rotWithShape="0">
                <a:blip r:embed="rId10"/>
                <a:stretch>
                  <a:fillRect t="-1449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1537305" y="336254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071088" y="2914514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1071088" y="336254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1537306" y="2916189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143319" y="2986745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609536" y="2994594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102639" y="3442622"/>
            <a:ext cx="46621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1132277" y="2993580"/>
            <a:ext cx="466218" cy="446353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1161422" y="3005140"/>
            <a:ext cx="466217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779286" y="3638370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6" y="3638370"/>
                <a:ext cx="1230488" cy="4247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51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5" grpId="0"/>
      <p:bldP spid="50" grpId="0"/>
      <p:bldP spid="54" grpId="0"/>
      <p:bldP spid="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Check three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3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solidFill>
                    <a:srgbClr val="00B050"/>
                  </a:solidFill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736820" y="5896466"/>
                <a:ext cx="3817374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These graphs make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trivial.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820" y="5896466"/>
                <a:ext cx="3817374" cy="424732"/>
              </a:xfrm>
              <a:prstGeom prst="rect">
                <a:avLst/>
              </a:prstGeom>
              <a:blipFill rotWithShape="0">
                <a:blip r:embed="rId8"/>
                <a:stretch>
                  <a:fillRect l="-1438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/>
          <p:cNvCxnSpPr/>
          <p:nvPr/>
        </p:nvCxnSpPr>
        <p:spPr>
          <a:xfrm flipH="1" flipV="1">
            <a:off x="1787668" y="4998565"/>
            <a:ext cx="926931" cy="8979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2847028" y="5021861"/>
            <a:ext cx="174577" cy="7473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3789970" y="4998565"/>
            <a:ext cx="1369859" cy="8298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36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Conclusion</a:t>
            </a: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526713" y="419533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84847" y="419533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91939" y="464336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908925" y="419949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67059" y="419949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74151" y="464752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609726" y="419533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77290" y="419533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61610" y="464336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43508" y="419701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67332" y="464336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401115" y="419533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401115" y="464336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67333" y="419701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63106" y="429879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56607" y="427895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45382" y="427685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61424" y="427895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54332" y="427172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46435" y="428596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215739" y="428596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222994" y="426924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73346" y="426756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39563" y="427541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32666" y="472344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62304" y="427440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91449" y="428596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93762" y="492002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62" y="4920027"/>
                <a:ext cx="925689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429739" y="491919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739" y="4919193"/>
                <a:ext cx="663369" cy="424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69200" y="491919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200" y="4919193"/>
                <a:ext cx="925689" cy="424732"/>
              </a:xfrm>
              <a:prstGeom prst="rect">
                <a:avLst/>
              </a:prstGeom>
              <a:blipFill rotWithShape="0">
                <a:blip r:embed="rId5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109313" y="491919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313" y="4919193"/>
                <a:ext cx="1230488" cy="424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785107" y="1507481"/>
                <a:ext cx="114300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) =</m:t>
                      </m:r>
                    </m:oMath>
                  </m:oMathPara>
                </a14:m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07" y="1507481"/>
                <a:ext cx="1143000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928107" y="1507481"/>
                <a:ext cx="690400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107" y="1507481"/>
                <a:ext cx="6904002" cy="757130"/>
              </a:xfrm>
              <a:prstGeom prst="rect">
                <a:avLst/>
              </a:prstGeom>
              <a:blipFill rotWithShape="0">
                <a:blip r:embed="rId8"/>
                <a:stretch>
                  <a:fillRect l="-706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60153" y="2435935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 statement</a:t>
                </a:r>
                <a:r>
                  <a:rPr lang="ja-JP" altLang="en-US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and only if 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53" y="2435935"/>
                <a:ext cx="7394222" cy="1089529"/>
              </a:xfrm>
              <a:prstGeom prst="rect">
                <a:avLst/>
              </a:prstGeom>
              <a:blipFill rotWithShape="0">
                <a:blip r:embed="rId9"/>
                <a:stretch>
                  <a:fillRect l="-742" t="-562" b="-61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631371" y="2489200"/>
            <a:ext cx="7523004" cy="140788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984847" y="5646057"/>
                <a:ext cx="6635153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However, </a:t>
                </a:r>
                <a:r>
                  <a:rPr kumimoji="1"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only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kumimoji="1" lang="en-US" altLang="ja-JP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gives a nontrivial statement.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847" y="5646057"/>
                <a:ext cx="6635153" cy="424732"/>
              </a:xfrm>
              <a:prstGeom prst="rect">
                <a:avLst/>
              </a:prstGeom>
              <a:blipFill rotWithShape="0">
                <a:blip r:embed="rId10"/>
                <a:stretch>
                  <a:fillRect l="-827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38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55" grpId="0"/>
      <p:bldP spid="56" grpId="0"/>
      <p:bldP spid="58" grpId="0"/>
      <p:bldP spid="57" grpId="0"/>
      <p:bldP spid="47" grpId="0"/>
      <p:bldP spid="2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785107" y="1507481"/>
                <a:ext cx="114300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) =</m:t>
                      </m:r>
                    </m:oMath>
                  </m:oMathPara>
                </a14:m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07" y="1507481"/>
                <a:ext cx="1143000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928107" y="1507481"/>
                <a:ext cx="690400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Hamiltonian.”</a:t>
                </a: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107" y="1507481"/>
                <a:ext cx="6904002" cy="757130"/>
              </a:xfrm>
              <a:prstGeom prst="rect">
                <a:avLst/>
              </a:prstGeom>
              <a:blipFill rotWithShape="0">
                <a:blip r:embed="rId4"/>
                <a:stretch>
                  <a:fillRect l="-706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60153" y="2435935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 statement</a:t>
                </a:r>
                <a:r>
                  <a:rPr lang="ja-JP" altLang="en-US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and only if 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53" y="2435935"/>
                <a:ext cx="7394222" cy="1089529"/>
              </a:xfrm>
              <a:prstGeom prst="rect">
                <a:avLst/>
              </a:prstGeom>
              <a:blipFill rotWithShape="0">
                <a:blip r:embed="rId5"/>
                <a:stretch>
                  <a:fillRect l="-742" t="-562" b="-61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631371" y="2489200"/>
            <a:ext cx="7523004" cy="140788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6686" y="4332514"/>
            <a:ext cx="754742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</a:t>
            </a:r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works in a non-trivial manner only in the class of claw-free graphs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5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Question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7315" y="1545771"/>
            <a:ext cx="754742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works </a:t>
            </a:r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in a non-trivial manner only in the class of claw-free graphs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  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07150" y="2403319"/>
            <a:ext cx="691359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But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why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is the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so powerful in the class of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claw-free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graphs, while it </a:t>
            </a:r>
            <a:r>
              <a:rPr lang="en-US" altLang="ja-JP" dirty="0" smtClean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does now work effectively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for </a:t>
            </a:r>
            <a:r>
              <a:rPr lang="en-US" altLang="ja-JP" dirty="0" smtClean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other forbidden subgraphs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7150" y="3593266"/>
            <a:ext cx="7394222" cy="726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Is there any mechanism which makes the combination of the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and claw-free graphs so powerful?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315" y="4631230"/>
            <a:ext cx="754742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lang="en-US" altLang="ja-JP" dirty="0" err="1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works in a non-trivial manner only in the class of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  claw-free graphs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as long as we forbid one graph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49093" y="5458257"/>
            <a:ext cx="739422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What happens if we forbid </a:t>
            </a:r>
            <a:r>
              <a:rPr lang="en-US" altLang="ja-JP" dirty="0" smtClean="0">
                <a:solidFill>
                  <a:srgbClr val="00B0F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two or more graphs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1010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46377" y="1987915"/>
            <a:ext cx="7929350" cy="2479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6600" dirty="0" err="1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Děkuji</a:t>
            </a:r>
            <a:r>
              <a:rPr lang="en-US" altLang="ja-JP" sz="66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 </a:t>
            </a:r>
            <a:r>
              <a:rPr lang="en-US" altLang="ja-JP" sz="6600" dirty="0" err="1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mockrát</a:t>
            </a:r>
            <a:r>
              <a:rPr lang="en-US" altLang="ja-JP" sz="66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 !</a:t>
            </a:r>
          </a:p>
          <a:p>
            <a:pPr algn="ctr">
              <a:lnSpc>
                <a:spcPct val="120000"/>
              </a:lnSpc>
            </a:pPr>
            <a:r>
              <a:rPr kumimoji="1" lang="en-US" altLang="ja-JP" sz="66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  <a:cs typeface="Arial" panose="020B0604020202020204" pitchFamily="34" charset="0"/>
              </a:rPr>
              <a:t>Thank you!</a:t>
            </a:r>
            <a:endParaRPr kumimoji="1" lang="ja-JP" altLang="en-US" sz="66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9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err="1" smtClean="0"/>
              <a:t>Ryjacek</a:t>
            </a:r>
            <a:r>
              <a:rPr lang="en-US" altLang="ja-JP" sz="3200" dirty="0" smtClean="0"/>
              <a:t> Closure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1001042" y="2280025"/>
                <a:ext cx="547595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0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, 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, … ,</m:t>
                    </m:r>
                    <m:r>
                      <a:rPr kumimoji="1"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  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𝑚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: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 sequence of graphs</a:t>
                </a:r>
                <a:endParaRPr kumimoji="1"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42" y="2280025"/>
                <a:ext cx="5475958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1401798" y="2704757"/>
                <a:ext cx="3160888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0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=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798" y="2704757"/>
                <a:ext cx="3160888" cy="394210"/>
              </a:xfrm>
              <a:prstGeom prst="rect">
                <a:avLst/>
              </a:prstGeom>
              <a:blipFill rotWithShape="0">
                <a:blip r:embed="rId4"/>
                <a:stretch>
                  <a:fillRect l="-1351" b="-218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1401797" y="3129489"/>
                <a:ext cx="6286783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b="0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is obtained from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𝑖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by </a:t>
                </a:r>
                <a:r>
                  <a:rPr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local completion at an eligible vertex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baseline="-16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𝑖</m:t>
                    </m:r>
                    <m:r>
                      <a:rPr lang="en-US" altLang="ja-JP" i="1" baseline="-16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797" y="3129489"/>
                <a:ext cx="6286783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679" r="-1649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1001042" y="1758191"/>
                <a:ext cx="31608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b="0" dirty="0" smtClean="0"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: a graph</a:t>
                </a:r>
                <a:endParaRPr kumimoji="1"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42" y="1758191"/>
                <a:ext cx="3160888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1001042" y="3940420"/>
                <a:ext cx="7159978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does not contain an eligible vertex, we call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a (the) </a:t>
                </a:r>
                <a:r>
                  <a:rPr kumimoji="1" lang="en-US" altLang="ja-JP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Ryjacek</a:t>
                </a:r>
                <a:r>
                  <a:rPr kumimoji="1"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closure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and denote it by </a:t>
                </a:r>
                <a:r>
                  <a:rPr kumimoji="1"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kumimoji="1"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kumimoji="1"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42" y="3940420"/>
                <a:ext cx="7159978" cy="757130"/>
              </a:xfrm>
              <a:prstGeom prst="rect">
                <a:avLst/>
              </a:prstGeom>
              <a:blipFill rotWithShape="0">
                <a:blip r:embed="rId7"/>
                <a:stretch>
                  <a:fillRect l="-681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1001042" y="4888927"/>
                <a:ext cx="6756118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appears to depend on the order of eligible vertices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chosen for local completion at each step.</a:t>
                </a:r>
                <a:endParaRPr kumimoji="1"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42" y="4888927"/>
                <a:ext cx="6756118" cy="757130"/>
              </a:xfrm>
              <a:prstGeom prst="rect">
                <a:avLst/>
              </a:prstGeom>
              <a:blipFill rotWithShape="0">
                <a:blip r:embed="rId8"/>
                <a:stretch>
                  <a:fillRect l="-721" t="-806" r="-1353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7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err="1" smtClean="0"/>
              <a:t>Ryjacek</a:t>
            </a:r>
            <a:r>
              <a:rPr lang="ja-JP" altLang="en-US" sz="3200" dirty="0"/>
              <a:t> </a:t>
            </a:r>
            <a:r>
              <a:rPr lang="en-US" altLang="ja-JP" sz="3200" dirty="0" smtClean="0"/>
              <a:t>Closure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86082" y="1427109"/>
                <a:ext cx="7924517" cy="3083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A</a:t>
                </a:r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（</a:t>
                </a:r>
                <a:r>
                  <a:rPr kumimoji="1"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Ryjacek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1997</a:t>
                </a:r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/>
                </a:r>
                <a:b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</a:br>
                <a:endParaRPr kumimoji="1"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Ryjacek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closure is </a:t>
                </a:r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uniquely determined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regardless of the order of eligible vertices chosen for local completion.</a:t>
                </a:r>
                <a:b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</a:br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kumimoji="1"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 cla</a:t>
                </a:r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w-free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graph, then </a:t>
                </a:r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 line graph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b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</a:br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a claw-free graph, then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kumimoji="1"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kumimoji="1" lang="en-US" altLang="ja-JP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kumimoji="1"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and only if </a:t>
                </a:r>
                <a:r>
                  <a:rPr kumimoji="1"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kumimoji="1" lang="en-US" altLang="ja-JP" baseline="-25000" dirty="0" err="1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kumimoji="1"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kumimoji="1" lang="en-US" altLang="ja-JP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1" lang="en-US" altLang="ja-JP" dirty="0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kumimoji="1" lang="en-US" altLang="ja-JP" dirty="0" err="1" smtClean="0">
                    <a:solidFill>
                      <a:srgbClr val="00B0F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kumimoji="1" lang="ja-JP" altLang="en-US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82" y="1427109"/>
                <a:ext cx="7924517" cy="3083921"/>
              </a:xfrm>
              <a:prstGeom prst="rect">
                <a:avLst/>
              </a:prstGeom>
              <a:blipFill rotWithShape="0">
                <a:blip r:embed="rId3"/>
                <a:stretch>
                  <a:fillRect l="-693" t="-593" b="-13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/>
          <p:cNvSpPr/>
          <p:nvPr/>
        </p:nvSpPr>
        <p:spPr>
          <a:xfrm>
            <a:off x="480060" y="1356360"/>
            <a:ext cx="8397240" cy="32766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8923" y="4991236"/>
            <a:ext cx="739422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(Note that the uniqueness of the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is not limited to the class of claw-free graphs.)</a:t>
            </a:r>
          </a:p>
        </p:txBody>
      </p:sp>
    </p:spTree>
    <p:extLst>
      <p:ext uri="{BB962C8B-B14F-4D97-AF65-F5344CB8AC3E}">
        <p14:creationId xmlns:p14="http://schemas.microsoft.com/office/powerpoint/2010/main" val="28093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err="1" smtClean="0"/>
              <a:t>Ryjacek</a:t>
            </a:r>
            <a:r>
              <a:rPr lang="ja-JP" altLang="en-US" sz="3200" dirty="0"/>
              <a:t> </a:t>
            </a:r>
            <a:r>
              <a:rPr lang="en-US" altLang="ja-JP" sz="3200" dirty="0" smtClean="0"/>
              <a:t>Closure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982" y="1747149"/>
            <a:ext cx="7924517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kumimoji="1"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is a powerful operation in the class of claw-free graphs.</a:t>
            </a:r>
            <a:endParaRPr kumimoji="1" lang="ja-JP" altLang="en-US" dirty="0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4162" y="2654092"/>
            <a:ext cx="731491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Conjecture 1 (Matthews-Sumner Conjecture, 1984)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Every 4-connected </a:t>
            </a:r>
            <a:r>
              <a:rPr lang="en-US" altLang="ja-JP" dirty="0" smtClean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claw-free graph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is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hamiltonian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4163" y="3774395"/>
            <a:ext cx="61261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Conjecture 2 (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Thomassen’s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Conjecture, 1986)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Every 4-connected </a:t>
            </a:r>
            <a:r>
              <a:rPr lang="en-US" altLang="ja-JP" dirty="0" smtClean="0">
                <a:solidFill>
                  <a:srgbClr val="00B0F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line graph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is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hamiltonian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4162" y="5290938"/>
            <a:ext cx="61261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Corollary B (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, 1997)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>
                <a:solidFill>
                  <a:srgbClr val="00B0F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Conjecture 2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imlpies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rgbClr val="00B05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Conjecture 1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64162" y="2628900"/>
            <a:ext cx="7703538" cy="79248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64162" y="3855720"/>
            <a:ext cx="7703538" cy="7620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64162" y="5295900"/>
            <a:ext cx="4137378" cy="73914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48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Standard Approach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67940" y="1783080"/>
            <a:ext cx="235458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claw-free graph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51760" y="3058665"/>
            <a:ext cx="235458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line graph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67940" y="4320540"/>
            <a:ext cx="2354580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pre-image</a:t>
            </a:r>
            <a:endParaRPr kumimoji="1" lang="ja-JP" altLang="en-US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745230" y="2278380"/>
            <a:ext cx="0" cy="70104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745230" y="3566160"/>
            <a:ext cx="0" cy="70104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829050" y="2375089"/>
            <a:ext cx="16154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sz="1400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</a:t>
            </a:r>
            <a:endParaRPr kumimoji="1" lang="ja-JP" altLang="en-US" sz="1400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29050" y="3679858"/>
            <a:ext cx="209931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Harary</a:t>
            </a:r>
            <a:r>
              <a:rPr lang="en-US" altLang="ja-JP" sz="1400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&amp; Nash-Williams</a:t>
            </a:r>
            <a:endParaRPr kumimoji="1" lang="ja-JP" altLang="en-US" sz="1400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29050" y="4768090"/>
            <a:ext cx="395097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super </a:t>
            </a:r>
            <a:r>
              <a:rPr lang="en-US" altLang="ja-JP" sz="1400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eulerian</a:t>
            </a:r>
            <a:r>
              <a:rPr lang="en-US" altLang="ja-JP" sz="1400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graphs and other techniques</a:t>
            </a:r>
            <a:endParaRPr kumimoji="1" lang="ja-JP" altLang="en-US" sz="1400" dirty="0" err="1" smtClean="0">
              <a:latin typeface="Arial" panose="020B0604020202020204" pitchFamily="34" charset="0"/>
              <a:ea typeface="HG明朝E" panose="02020909000000000000" pitchFamily="17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3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Motivation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8538" y="1869877"/>
            <a:ext cx="739422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lang="en-US" altLang="ja-JP" dirty="0" err="1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is a powerful operation in the class of claw-free graphs.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8538" y="2937839"/>
            <a:ext cx="739422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Is there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any other class 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of graphs defined by a forbidden subgraph, in which </a:t>
            </a:r>
            <a:r>
              <a:rPr lang="en-US" altLang="ja-JP" dirty="0" smtClean="0">
                <a:solidFill>
                  <a:srgbClr val="0070C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the </a:t>
            </a:r>
            <a:r>
              <a:rPr lang="en-US" altLang="ja-JP" dirty="0" err="1" smtClean="0">
                <a:solidFill>
                  <a:srgbClr val="0070C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Ryjacek</a:t>
            </a:r>
            <a:r>
              <a:rPr lang="en-US" altLang="ja-JP" dirty="0" smtClean="0">
                <a:solidFill>
                  <a:srgbClr val="0070C0"/>
                </a:solidFill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 closure works effectively</a:t>
            </a:r>
            <a:r>
              <a:rPr lang="en-US" altLang="ja-JP" dirty="0" smtClean="0">
                <a:latin typeface="Arial" panose="020B0604020202020204" pitchFamily="34" charset="0"/>
                <a:ea typeface="HG明朝E" panose="02020909000000000000" pitchFamily="17" charset="-128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18538" y="4085364"/>
                <a:ext cx="480596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: a connected graph of order at least three</a:t>
                </a: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38" y="4085364"/>
                <a:ext cx="4805962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78838" y="4778784"/>
                <a:ext cx="1143000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) =</m:t>
                      </m:r>
                    </m:oMath>
                  </m:oMathPara>
                </a14:m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38" y="4778784"/>
                <a:ext cx="1143000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1721838" y="4778784"/>
                <a:ext cx="690400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838" y="4778784"/>
                <a:ext cx="6904002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706" t="-806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718538" y="5804602"/>
                <a:ext cx="752630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Want : a graph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which makes the statement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1"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true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38" y="5804602"/>
                <a:ext cx="7526302" cy="424732"/>
              </a:xfrm>
              <a:prstGeom prst="rect">
                <a:avLst/>
              </a:prstGeom>
              <a:blipFill rotWithShape="0">
                <a:blip r:embed="rId6"/>
                <a:stretch>
                  <a:fillRect l="-729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3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11" grpId="0"/>
      <p:bldP spid="1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Candidates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statement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" y="1824100"/>
                <a:ext cx="7394222" cy="1089529"/>
              </a:xfrm>
              <a:prstGeom prst="rect">
                <a:avLst/>
              </a:prstGeom>
              <a:blipFill rotWithShape="0">
                <a:blip r:embed="rId3"/>
                <a:stretch>
                  <a:fillRect l="-742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494930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953064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1260156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2877142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2335276" y="385413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2642368" y="4302160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4577943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3645507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129827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11725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835549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69332" y="3849977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5369332" y="4298005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5835550" y="385165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Tahoma" panose="020B060403050404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31323" y="3953439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324824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413599" y="3931498"/>
            <a:ext cx="358168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729641" y="3933595"/>
            <a:ext cx="234774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422549" y="3926363"/>
            <a:ext cx="54186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714652" y="3940603"/>
            <a:ext cx="535396" cy="46918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83956" y="3940603"/>
            <a:ext cx="448116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1211" y="3923883"/>
            <a:ext cx="18102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441563" y="3922208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907780" y="3930057"/>
            <a:ext cx="0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400883" y="4378085"/>
            <a:ext cx="46621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430521" y="3929043"/>
            <a:ext cx="466218" cy="446353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5459666" y="3940603"/>
            <a:ext cx="466217" cy="44802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1,2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9" y="4574667"/>
                <a:ext cx="925689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956" y="4573833"/>
                <a:ext cx="663369" cy="424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altLang="ja-JP" b="0" i="1" baseline="-25000" dirty="0" smtClean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17" y="4573833"/>
                <a:ext cx="925689" cy="424732"/>
              </a:xfrm>
              <a:prstGeom prst="rect">
                <a:avLst/>
              </a:prstGeom>
              <a:blipFill rotWithShape="0">
                <a:blip r:embed="rId6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altLang="ja-JP" i="1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altLang="ja-JP" i="1" baseline="-25000" dirty="0">
                          <a:latin typeface="Cambria Math" panose="02040503050406030204" pitchFamily="18" charset="0"/>
                          <a:ea typeface="HG明朝E" panose="02020909000000000000" pitchFamily="17" charset="-128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530" y="4573833"/>
                <a:ext cx="1230488" cy="424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778976" y="1734457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57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66016"/>
            <a:ext cx="8229600" cy="1168400"/>
          </a:xfrm>
        </p:spPr>
        <p:txBody>
          <a:bodyPr anchor="b"/>
          <a:lstStyle/>
          <a:p>
            <a:pPr eaLnBrk="1" hangingPunct="1"/>
            <a:r>
              <a:rPr lang="en-US" altLang="ja-JP" sz="3200" dirty="0" smtClean="0"/>
              <a:t>Proof (easy)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53168" y="2896561"/>
                <a:ext cx="108373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 smtClean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kumimoji="1"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endParaRPr kumimoji="1" lang="ja-JP" altLang="en-US" dirty="0" err="1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68" y="2896561"/>
                <a:ext cx="1083732" cy="424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738779" y="2895080"/>
                <a:ext cx="6967781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“For every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sufficiently large order,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if and only if </a:t>
                </a:r>
                <a:r>
                  <a:rPr lang="en-US" altLang="ja-JP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cl</a:t>
                </a:r>
                <a:r>
                  <a:rPr lang="en-US" altLang="ja-JP" baseline="-25000" dirty="0" err="1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.”</a:t>
                </a: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79" y="2895080"/>
                <a:ext cx="6967781" cy="757130"/>
              </a:xfrm>
              <a:prstGeom prst="rect">
                <a:avLst/>
              </a:prstGeom>
              <a:blipFill rotWithShape="0">
                <a:blip r:embed="rId4"/>
                <a:stretch>
                  <a:fillRect l="-700" t="-806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853168" y="3986350"/>
                <a:ext cx="7394222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) 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</a:t>
                </a:r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a sufficiently large locally-connected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-free graph is </a:t>
                </a:r>
                <a:r>
                  <a:rPr lang="en-US" altLang="ja-JP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hamiltonian</a:t>
                </a:r>
                <a:r>
                  <a:rPr lang="en-US" altLang="ja-JP" dirty="0" smtClean="0">
                    <a:solidFill>
                      <a:srgbClr val="00B050"/>
                    </a:solidFill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  <a:endParaRPr lang="en-US" altLang="ja-JP" dirty="0" smtClean="0">
                  <a:latin typeface="Arial" panose="020B0604020202020204" pitchFamily="34" charset="0"/>
                  <a:ea typeface="HG明朝E" panose="02020909000000000000" pitchFamily="17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68" y="3986350"/>
                <a:ext cx="7394222" cy="757130"/>
              </a:xfrm>
              <a:prstGeom prst="rect">
                <a:avLst/>
              </a:prstGeom>
              <a:blipFill rotWithShape="0">
                <a:blip r:embed="rId5"/>
                <a:stretch>
                  <a:fillRect l="-742" t="-806" r="-660" b="-88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756116" y="1472302"/>
                <a:ext cx="7394222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Theorem 1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For a connected graph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of order at least three,</a:t>
                </a:r>
                <a:r>
                  <a:rPr lang="ja-JP" altLang="en-US" dirty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if the </a:t>
                </a:r>
                <a:r>
                  <a:rPr lang="en-US" altLang="ja-JP" dirty="0" err="1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statment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𝑆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  <a:ea typeface="HG明朝E" panose="02020909000000000000" pitchFamily="17" charset="-128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holds, then H is</a:t>
                </a:r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1,3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𝐾</m:t>
                    </m:r>
                    <m:r>
                      <a:rPr lang="en-US" altLang="ja-JP" i="1" baseline="-25000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ja-JP" altLang="en-US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16" y="1472302"/>
                <a:ext cx="7394222" cy="1089529"/>
              </a:xfrm>
              <a:prstGeom prst="rect">
                <a:avLst/>
              </a:prstGeom>
              <a:blipFill rotWithShape="0">
                <a:blip r:embed="rId6"/>
                <a:stretch>
                  <a:fillRect l="-660" t="-562" b="-61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853168" y="4934309"/>
                <a:ext cx="7757432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(A graph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locally-connected if every vertex in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HG明朝E" panose="02020909000000000000" pitchFamily="17" charset="-128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altLang="ja-JP" dirty="0" smtClean="0">
                    <a:latin typeface="Arial" panose="020B0604020202020204" pitchFamily="34" charset="0"/>
                    <a:ea typeface="HG明朝E" panose="02020909000000000000" pitchFamily="17" charset="-128"/>
                    <a:cs typeface="Arial" panose="020B0604020202020204" pitchFamily="34" charset="0"/>
                  </a:rPr>
                  <a:t> is locally-connected.)</a:t>
                </a: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68" y="4934309"/>
                <a:ext cx="7757432" cy="424732"/>
              </a:xfrm>
              <a:prstGeom prst="rect">
                <a:avLst/>
              </a:prstGeom>
              <a:blipFill rotWithShape="0">
                <a:blip r:embed="rId7"/>
                <a:stretch>
                  <a:fillRect l="-707" b="-15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/>
          <p:cNvSpPr/>
          <p:nvPr/>
        </p:nvSpPr>
        <p:spPr>
          <a:xfrm>
            <a:off x="677376" y="1282922"/>
            <a:ext cx="7394222" cy="1516743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8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175">
          <a:solidFill>
            <a:schemeClr val="tx1"/>
          </a:solidFill>
          <a:prstDash val="sysDot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dirty="0" err="1" smtClean="0">
            <a:latin typeface="Arial" panose="020B0604020202020204" pitchFamily="34" charset="0"/>
            <a:ea typeface="HG明朝E" panose="02020909000000000000" pitchFamily="17" charset="-128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5574</TotalTime>
  <Words>1320</Words>
  <Application>Microsoft Office PowerPoint</Application>
  <PresentationFormat>画面に合わせる (4:3)</PresentationFormat>
  <Paragraphs>212</Paragraphs>
  <Slides>26</Slides>
  <Notes>26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42" baseType="lpstr">
      <vt:lpstr>ＤＨＰ平成ゴシックW5</vt:lpstr>
      <vt:lpstr>HGｺﾞｼｯｸM</vt:lpstr>
      <vt:lpstr>HG明朝B</vt:lpstr>
      <vt:lpstr>HG明朝E</vt:lpstr>
      <vt:lpstr>ＭＳ Ｐゴシック</vt:lpstr>
      <vt:lpstr>ＭＳ Ｐ明朝</vt:lpstr>
      <vt:lpstr>Arial</vt:lpstr>
      <vt:lpstr>Cambria Math</vt:lpstr>
      <vt:lpstr>Century Gothic</vt:lpstr>
      <vt:lpstr>Courier New</vt:lpstr>
      <vt:lpstr>Georgia</vt:lpstr>
      <vt:lpstr>Impact</vt:lpstr>
      <vt:lpstr>Tahoma</vt:lpstr>
      <vt:lpstr>Trebuchet MS</vt:lpstr>
      <vt:lpstr>Wingdings</vt:lpstr>
      <vt:lpstr>エグゼクティブ</vt:lpstr>
      <vt:lpstr>The Ryjacek Closure and a Forbidden Subgraph</vt:lpstr>
      <vt:lpstr>Ryjacek Closure (Preaching Buddhism to Buddha)</vt:lpstr>
      <vt:lpstr>Ryjacek Closure</vt:lpstr>
      <vt:lpstr>Ryjacek Closure</vt:lpstr>
      <vt:lpstr>Ryjacek Closure</vt:lpstr>
      <vt:lpstr>Standard Approach</vt:lpstr>
      <vt:lpstr>Motivation</vt:lpstr>
      <vt:lpstr>Candidates</vt:lpstr>
      <vt:lpstr>Proof (easy)</vt:lpstr>
      <vt:lpstr>Proof (easy)</vt:lpstr>
      <vt:lpstr>Proof (easy)</vt:lpstr>
      <vt:lpstr>Proof (easy)</vt:lpstr>
      <vt:lpstr>Candidates</vt:lpstr>
      <vt:lpstr>Check three graphs</vt:lpstr>
      <vt:lpstr>Check three graphs</vt:lpstr>
      <vt:lpstr>Check K1,2</vt:lpstr>
      <vt:lpstr>Check K1,2</vt:lpstr>
      <vt:lpstr>Check K3</vt:lpstr>
      <vt:lpstr>Check K3</vt:lpstr>
      <vt:lpstr>Check K2+2K1</vt:lpstr>
      <vt:lpstr>Check K2+2K1</vt:lpstr>
      <vt:lpstr>Check three graphs</vt:lpstr>
      <vt:lpstr>Conclusion</vt:lpstr>
      <vt:lpstr>Conclusion</vt:lpstr>
      <vt:lpstr>Question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Domination in Graphs with Large Girth</dc:title>
  <dc:creator>asaito</dc:creator>
  <cp:lastModifiedBy>asaito</cp:lastModifiedBy>
  <cp:revision>472</cp:revision>
  <cp:lastPrinted>2014-02-13T09:42:39Z</cp:lastPrinted>
  <dcterms:created xsi:type="dcterms:W3CDTF">2003-12-02T07:22:18Z</dcterms:created>
  <dcterms:modified xsi:type="dcterms:W3CDTF">2015-03-20T00:10:53Z</dcterms:modified>
</cp:coreProperties>
</file>