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6" r:id="rId46"/>
    <p:sldId id="302" r:id="rId47"/>
    <p:sldId id="303" r:id="rId48"/>
    <p:sldId id="304"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04.07.2018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04.07.2018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fardjev@yahoo.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67544" y="1556792"/>
            <a:ext cx="8229600" cy="4525963"/>
          </a:xfrm>
        </p:spPr>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“Symmetry vs Regularity”.</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How it started and what it led to.</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Igor </a:t>
            </a:r>
            <a:r>
              <a:rPr lang="en-US" sz="2400" dirty="0" err="1">
                <a:latin typeface="Times New Roman" panose="02020603050405020304" pitchFamily="18" charset="0"/>
                <a:cs typeface="Times New Roman" panose="02020603050405020304" pitchFamily="18" charset="0"/>
              </a:rPr>
              <a:t>Faradjev</a:t>
            </a:r>
            <a:endParaRPr lang="ru-RU"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Institute for Systems Analysis, Federal Research Center “Computer Science and Control”</a:t>
            </a:r>
            <a:endParaRPr lang="ru-RU"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of Russian Academy of Sciences</a:t>
            </a:r>
            <a:endParaRPr lang="ru-RU" sz="2400" dirty="0">
              <a:latin typeface="Times New Roman" panose="02020603050405020304" pitchFamily="18" charset="0"/>
              <a:cs typeface="Times New Roman" panose="02020603050405020304" pitchFamily="18" charset="0"/>
            </a:endParaRPr>
          </a:p>
          <a:p>
            <a:pPr marL="0" indent="0" algn="ctr">
              <a:buNone/>
            </a:pPr>
            <a:r>
              <a:rPr lang="en-US" sz="2400" u="sng" dirty="0">
                <a:latin typeface="Times New Roman" panose="02020603050405020304" pitchFamily="18" charset="0"/>
                <a:cs typeface="Times New Roman" panose="02020603050405020304" pitchFamily="18" charset="0"/>
                <a:hlinkClick r:id="rId2"/>
              </a:rPr>
              <a:t>ifardjev@yahoo.com</a:t>
            </a:r>
            <a:endParaRPr lang="ru-RU" sz="2400" dirty="0">
              <a:latin typeface="Times New Roman" panose="02020603050405020304" pitchFamily="18" charset="0"/>
              <a:cs typeface="Times New Roman" panose="02020603050405020304" pitchFamily="18" charset="0"/>
            </a:endParaRPr>
          </a:p>
          <a:p>
            <a:pPr marL="0" indent="0" algn="ctr">
              <a:buNone/>
            </a:pPr>
            <a:endParaRPr lang="ru-RU" dirty="0"/>
          </a:p>
        </p:txBody>
      </p:sp>
    </p:spTree>
    <p:extLst>
      <p:ext uri="{BB962C8B-B14F-4D97-AF65-F5344CB8AC3E}">
        <p14:creationId xmlns:p14="http://schemas.microsoft.com/office/powerpoint/2010/main" val="176505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701008"/>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The next step was made in a series of presentations by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and the following discussions at the seminar directed by </a:t>
            </a:r>
            <a:r>
              <a:rPr lang="en-US" sz="2800" dirty="0" smtClean="0">
                <a:latin typeface="Times New Roman" panose="02020603050405020304" pitchFamily="18" charset="0"/>
                <a:cs typeface="Times New Roman" panose="02020603050405020304" pitchFamily="18" charset="0"/>
              </a:rPr>
              <a:t>G.M</a:t>
            </a:r>
            <a:r>
              <a:rPr lang="en-US" sz="2800" dirty="0">
                <a:latin typeface="Times New Roman" panose="02020603050405020304" pitchFamily="18" charset="0"/>
                <a:cs typeface="Times New Roman" panose="02020603050405020304" pitchFamily="18" charset="0"/>
              </a:rPr>
              <a:t>. Adelson-</a:t>
            </a:r>
            <a:r>
              <a:rPr lang="en-US" sz="2800" dirty="0" err="1">
                <a:latin typeface="Times New Roman" panose="02020603050405020304" pitchFamily="18" charset="0"/>
                <a:cs typeface="Times New Roman" panose="02020603050405020304" pitchFamily="18" charset="0"/>
              </a:rPr>
              <a:t>Welsky</a:t>
            </a:r>
            <a:r>
              <a:rPr lang="en-US" sz="2800" dirty="0">
                <a:latin typeface="Times New Roman" panose="02020603050405020304" pitchFamily="18" charset="0"/>
                <a:cs typeface="Times New Roman" panose="02020603050405020304" pitchFamily="18" charset="0"/>
              </a:rPr>
              <a:t> and V. </a:t>
            </a:r>
            <a:r>
              <a:rPr lang="en-US" sz="2800" dirty="0" err="1">
                <a:latin typeface="Times New Roman" panose="02020603050405020304" pitchFamily="18" charset="0"/>
                <a:cs typeface="Times New Roman" panose="02020603050405020304" pitchFamily="18" charset="0"/>
              </a:rPr>
              <a:t>Arlazarov</a:t>
            </a:r>
            <a:r>
              <a:rPr lang="en-US" sz="2800" dirty="0">
                <a:latin typeface="Times New Roman" panose="02020603050405020304" pitchFamily="18" charset="0"/>
                <a:cs typeface="Times New Roman" panose="02020603050405020304" pitchFamily="18" charset="0"/>
              </a:rPr>
              <a:t> at the Institute for Control Problems (ICP). The concepts of cell, cell ring, and cell algebra introduced then were subsequently published by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in a collective monograph in Lecture Notes in Mathematics (1976).</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8347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412776"/>
            <a:ext cx="8229600" cy="4176464"/>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Of special interest are homogenous  coherent configurations in which all loops at vertices have the same color (aka associative schemes) and some of their special classes: </a:t>
            </a:r>
          </a:p>
          <a:p>
            <a:pPr algn="just">
              <a:buFontTx/>
              <a:buChar char="-"/>
            </a:pPr>
            <a:r>
              <a:rPr lang="en-US" sz="2800" dirty="0">
                <a:latin typeface="Times New Roman" panose="02020603050405020304" pitchFamily="18" charset="0"/>
                <a:cs typeface="Times New Roman" panose="02020603050405020304" pitchFamily="18" charset="0"/>
              </a:rPr>
              <a:t>configurations painted only in three colors - strongly regular graphs (</a:t>
            </a:r>
            <a:r>
              <a:rPr lang="en-US" sz="2800" dirty="0" err="1">
                <a:latin typeface="Times New Roman" panose="02020603050405020304" pitchFamily="18" charset="0"/>
                <a:cs typeface="Times New Roman" panose="02020603050405020304" pitchFamily="18" charset="0"/>
              </a:rPr>
              <a:t>srg</a:t>
            </a:r>
            <a:r>
              <a:rPr lang="en-US" sz="2800" dirty="0">
                <a:latin typeface="Times New Roman" panose="02020603050405020304" pitchFamily="18" charset="0"/>
                <a:cs typeface="Times New Roman" panose="02020603050405020304" pitchFamily="18" charset="0"/>
              </a:rPr>
              <a:t>), </a:t>
            </a:r>
          </a:p>
          <a:p>
            <a:pPr algn="just">
              <a:buFontTx/>
              <a:buChar char="-"/>
            </a:pPr>
            <a:r>
              <a:rPr lang="en-US" sz="2800" dirty="0">
                <a:latin typeface="Times New Roman" panose="02020603050405020304" pitchFamily="18" charset="0"/>
                <a:cs typeface="Times New Roman" panose="02020603050405020304" pitchFamily="18" charset="0"/>
              </a:rPr>
              <a:t>distance regular graphs (</a:t>
            </a:r>
            <a:r>
              <a:rPr lang="en-US" sz="2800" dirty="0" err="1">
                <a:latin typeface="Times New Roman" panose="02020603050405020304" pitchFamily="18" charset="0"/>
                <a:cs typeface="Times New Roman" panose="02020603050405020304" pitchFamily="18" charset="0"/>
              </a:rPr>
              <a:t>drg</a:t>
            </a:r>
            <a:r>
              <a:rPr lang="en-US" sz="2800" dirty="0">
                <a:latin typeface="Times New Roman" panose="02020603050405020304" pitchFamily="18" charset="0"/>
                <a:cs typeface="Times New Roman" panose="02020603050405020304" pitchFamily="18" charset="0"/>
              </a:rPr>
              <a:t>), in which edges are equally colored if and only if  they connect pairs of equidistant vertices.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63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404664"/>
            <a:ext cx="8229600" cy="6264696"/>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For a while, the authors of the algorithm were in a delusion, thinking that the group of automorphisms of a homogenous  configuration acts transitively on the vertices of the graph. For example, this would mean that all </a:t>
            </a:r>
            <a:r>
              <a:rPr lang="en-US" sz="2800" dirty="0" err="1">
                <a:latin typeface="Times New Roman" panose="02020603050405020304" pitchFamily="18" charset="0"/>
                <a:cs typeface="Times New Roman" panose="02020603050405020304" pitchFamily="18" charset="0"/>
              </a:rPr>
              <a:t>srg</a:t>
            </a:r>
            <a:r>
              <a:rPr lang="en-US" sz="2800" dirty="0">
                <a:latin typeface="Times New Roman" panose="02020603050405020304" pitchFamily="18" charset="0"/>
                <a:cs typeface="Times New Roman" panose="02020603050405020304" pitchFamily="18" charset="0"/>
              </a:rPr>
              <a:t> have a transitive group of automorphisms. Apparently, the first doubt in this was expressed by G. Margulis in 1969. Soon (in the same 1969) G. Adelson-</a:t>
            </a:r>
            <a:r>
              <a:rPr lang="en-US" sz="2800" dirty="0" err="1">
                <a:latin typeface="Times New Roman" panose="02020603050405020304" pitchFamily="18" charset="0"/>
                <a:cs typeface="Times New Roman" panose="02020603050405020304" pitchFamily="18" charset="0"/>
              </a:rPr>
              <a:t>Velsky</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Weisfeyler</a:t>
            </a:r>
            <a:r>
              <a:rPr lang="en-US" sz="2800" dirty="0">
                <a:latin typeface="Times New Roman" panose="02020603050405020304" pitchFamily="18" charset="0"/>
                <a:cs typeface="Times New Roman" panose="02020603050405020304" pitchFamily="18" charset="0"/>
              </a:rPr>
              <a:t>, A. Leman, and me constructed an </a:t>
            </a:r>
            <a:r>
              <a:rPr lang="en-US" sz="2800" dirty="0" err="1">
                <a:latin typeface="Times New Roman" panose="02020603050405020304" pitchFamily="18" charset="0"/>
                <a:cs typeface="Times New Roman" panose="02020603050405020304" pitchFamily="18" charset="0"/>
              </a:rPr>
              <a:t>srg</a:t>
            </a:r>
            <a:r>
              <a:rPr lang="en-US" sz="2800" dirty="0">
                <a:latin typeface="Times New Roman" panose="02020603050405020304" pitchFamily="18" charset="0"/>
                <a:cs typeface="Times New Roman" panose="02020603050405020304" pitchFamily="18" charset="0"/>
              </a:rPr>
              <a:t> on 26 vertices with an intransitive automorphism group. Subsequently, L. </a:t>
            </a:r>
            <a:r>
              <a:rPr lang="en-US" sz="2800" dirty="0" err="1">
                <a:latin typeface="Times New Roman" panose="02020603050405020304" pitchFamily="18" charset="0"/>
                <a:cs typeface="Times New Roman" panose="02020603050405020304" pitchFamily="18" charset="0"/>
              </a:rPr>
              <a:t>Babai</a:t>
            </a:r>
            <a:r>
              <a:rPr lang="en-US" sz="2800" dirty="0">
                <a:latin typeface="Times New Roman" panose="02020603050405020304" pitchFamily="18" charset="0"/>
                <a:cs typeface="Times New Roman" panose="02020603050405020304" pitchFamily="18" charset="0"/>
              </a:rPr>
              <a:t> proved that almost all </a:t>
            </a:r>
            <a:r>
              <a:rPr lang="en-US" sz="2800" dirty="0" err="1">
                <a:latin typeface="Times New Roman" panose="02020603050405020304" pitchFamily="18" charset="0"/>
                <a:cs typeface="Times New Roman" panose="02020603050405020304" pitchFamily="18" charset="0"/>
              </a:rPr>
              <a:t>srg</a:t>
            </a:r>
            <a:r>
              <a:rPr lang="en-US" sz="2800" dirty="0">
                <a:latin typeface="Times New Roman" panose="02020603050405020304" pitchFamily="18" charset="0"/>
                <a:cs typeface="Times New Roman" panose="02020603050405020304" pitchFamily="18" charset="0"/>
              </a:rPr>
              <a:t> have a trivial automorphism group. A coherent configuration with an intransitive automorphism group and a minimal number of points (14) was discovered by M. </a:t>
            </a:r>
            <a:r>
              <a:rPr lang="en-US" sz="2800" dirty="0" err="1">
                <a:latin typeface="Times New Roman" panose="02020603050405020304" pitchFamily="18" charset="0"/>
                <a:cs typeface="Times New Roman" panose="02020603050405020304" pitchFamily="18" charset="0"/>
              </a:rPr>
              <a:t>Ziv</a:t>
            </a:r>
            <a:r>
              <a:rPr lang="en-US" sz="2800" dirty="0">
                <a:latin typeface="Times New Roman" panose="02020603050405020304" pitchFamily="18" charset="0"/>
                <a:cs typeface="Times New Roman" panose="02020603050405020304" pitchFamily="18" charset="0"/>
              </a:rPr>
              <a:t>-Av (2015).</a:t>
            </a:r>
            <a:endParaRPr lang="ru-RU" sz="2800" dirty="0">
              <a:latin typeface="Times New Roman" panose="02020603050405020304" pitchFamily="18" charset="0"/>
              <a:cs typeface="Times New Roman" panose="02020603050405020304" pitchFamily="18" charset="0"/>
            </a:endParaRPr>
          </a:p>
          <a:p>
            <a:pPr algn="just"/>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7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404664"/>
            <a:ext cx="8229600" cy="6192688"/>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Earlier combinatorial constructions, similar to the ones introduced by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and A. Leman, repeatedly appeared in group theory (Hecke algebras, Schur rings, centralizer algebras, etc.).  It is interesting that the great algebraist </a:t>
            </a:r>
            <a:r>
              <a:rPr lang="en-US" sz="2800" dirty="0" err="1">
                <a:latin typeface="Times New Roman" panose="02020603050405020304" pitchFamily="18" charset="0"/>
                <a:cs typeface="Times New Roman" panose="02020603050405020304" pitchFamily="18" charset="0"/>
              </a:rPr>
              <a:t>Issai</a:t>
            </a:r>
            <a:r>
              <a:rPr lang="en-US" sz="2800" dirty="0">
                <a:latin typeface="Times New Roman" panose="02020603050405020304" pitchFamily="18" charset="0"/>
                <a:cs typeface="Times New Roman" panose="02020603050405020304" pitchFamily="18" charset="0"/>
              </a:rPr>
              <a:t> Schur was of the same </a:t>
            </a:r>
            <a:r>
              <a:rPr lang="en-US" sz="2800" dirty="0" smtClean="0">
                <a:latin typeface="Times New Roman" panose="02020603050405020304" pitchFamily="18" charset="0"/>
                <a:cs typeface="Times New Roman" panose="02020603050405020304" pitchFamily="18" charset="0"/>
              </a:rPr>
              <a:t>wrong opinion </a:t>
            </a:r>
            <a:r>
              <a:rPr lang="en-US" sz="2800" dirty="0">
                <a:latin typeface="Times New Roman" panose="02020603050405020304" pitchFamily="18" charset="0"/>
                <a:cs typeface="Times New Roman" panose="02020603050405020304" pitchFamily="18" charset="0"/>
              </a:rPr>
              <a:t>as the authors of the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-Leman algorithm. In view of this, the configurations with the transitive action of the automorphism group on same colored arcs are now called </a:t>
            </a:r>
            <a:r>
              <a:rPr lang="en-US" sz="2800" dirty="0" err="1">
                <a:latin typeface="Times New Roman" panose="02020603050405020304" pitchFamily="18" charset="0"/>
                <a:cs typeface="Times New Roman" panose="02020603050405020304" pitchFamily="18" charset="0"/>
              </a:rPr>
              <a:t>Schurian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It should be noted that algorithms similar to the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-Leman algorithm have until recently been rediscovered with the claim of a polynomial solution to the graph isomorphism problem. The most recent publication of this kind known to me appeared in 2014.</a:t>
            </a:r>
            <a:endParaRPr lang="ru-RU" sz="2800" b="1"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32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836712"/>
            <a:ext cx="8229600" cy="5289451"/>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At the end of the last century, repeated attempts were made to generalize the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-Leman algorithm, considering instead of colored triangles, colored subgraphs with a larger number of vertices. A Kharkov physicist A. </a:t>
            </a:r>
            <a:r>
              <a:rPr lang="en-US" sz="2800" dirty="0" err="1">
                <a:latin typeface="Times New Roman" panose="02020603050405020304" pitchFamily="18" charset="0"/>
                <a:cs typeface="Times New Roman" panose="02020603050405020304" pitchFamily="18" charset="0"/>
              </a:rPr>
              <a:t>Golubchik</a:t>
            </a:r>
            <a:r>
              <a:rPr lang="en-US" sz="2800" dirty="0">
                <a:latin typeface="Times New Roman" panose="02020603050405020304" pitchFamily="18" charset="0"/>
                <a:cs typeface="Times New Roman" panose="02020603050405020304" pitchFamily="18" charset="0"/>
              </a:rPr>
              <a:t> even presented an article, with a description of the corresponding construction (color algebra) and the statement that the problem of graph isomorphism </a:t>
            </a:r>
            <a:r>
              <a:rPr lang="en-US" sz="2800" dirty="0" smtClean="0">
                <a:latin typeface="Times New Roman" panose="02020603050405020304" pitchFamily="18" charset="0"/>
                <a:cs typeface="Times New Roman" panose="02020603050405020304" pitchFamily="18" charset="0"/>
              </a:rPr>
              <a:t>was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solved, for publication in the Soviet Mathematics </a:t>
            </a:r>
            <a:r>
              <a:rPr lang="en-US" sz="2800" dirty="0" err="1">
                <a:latin typeface="Times New Roman" panose="02020603050405020304" pitchFamily="18" charset="0"/>
                <a:cs typeface="Times New Roman" panose="02020603050405020304" pitchFamily="18" charset="0"/>
              </a:rPr>
              <a:t>Doklady</a:t>
            </a:r>
            <a:r>
              <a:rPr lang="en-US" sz="2800" dirty="0">
                <a:latin typeface="Times New Roman" panose="02020603050405020304" pitchFamily="18" charset="0"/>
                <a:cs typeface="Times New Roman" panose="02020603050405020304" pitchFamily="18" charset="0"/>
              </a:rPr>
              <a:t> (with the mediation of M. </a:t>
            </a:r>
            <a:r>
              <a:rPr lang="en-US" sz="2800" dirty="0" err="1">
                <a:latin typeface="Times New Roman" panose="02020603050405020304" pitchFamily="18" charset="0"/>
                <a:cs typeface="Times New Roman" panose="02020603050405020304" pitchFamily="18" charset="0"/>
              </a:rPr>
              <a:t>Klin</a:t>
            </a:r>
            <a:r>
              <a:rPr lang="en-US" sz="2800" dirty="0">
                <a:latin typeface="Times New Roman" panose="02020603050405020304" pitchFamily="18" charset="0"/>
                <a:cs typeface="Times New Roman" panose="02020603050405020304" pitchFamily="18" charset="0"/>
              </a:rPr>
              <a:t> and me). Fortunately, the article was reviewed by L. </a:t>
            </a:r>
            <a:r>
              <a:rPr lang="en-US" sz="2800" dirty="0" err="1">
                <a:latin typeface="Times New Roman" panose="02020603050405020304" pitchFamily="18" charset="0"/>
                <a:cs typeface="Times New Roman" panose="02020603050405020304" pitchFamily="18" charset="0"/>
              </a:rPr>
              <a:t>Khachiyan</a:t>
            </a:r>
            <a:r>
              <a:rPr lang="en-US" sz="2800" dirty="0">
                <a:latin typeface="Times New Roman" panose="02020603050405020304" pitchFamily="18" charset="0"/>
                <a:cs typeface="Times New Roman" panose="02020603050405020304" pitchFamily="18" charset="0"/>
              </a:rPr>
              <a:t> who found a fundamental error in the proof.</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2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980728"/>
            <a:ext cx="8229600" cy="5145435"/>
          </a:xfrm>
        </p:spPr>
        <p:txBody>
          <a:bodyPr>
            <a:normAutofit fontScale="85000" lnSpcReduction="10000"/>
          </a:bodyPr>
          <a:lstStyle/>
          <a:p>
            <a:pPr marL="0" indent="0" algn="just">
              <a:buNone/>
            </a:pPr>
            <a:r>
              <a:rPr lang="en-US" sz="3300" dirty="0">
                <a:latin typeface="Times New Roman" panose="02020603050405020304" pitchFamily="18" charset="0"/>
                <a:cs typeface="Times New Roman" panose="02020603050405020304" pitchFamily="18" charset="0"/>
              </a:rPr>
              <a:t>However, the consideration of subgraphs with a number of vertices greater than 3 led to the notion of a graph with a vertex t-condition generalizing the notion of </a:t>
            </a:r>
            <a:r>
              <a:rPr lang="en-US" sz="3300" dirty="0" err="1">
                <a:latin typeface="Times New Roman" panose="02020603050405020304" pitchFamily="18" charset="0"/>
                <a:cs typeface="Times New Roman" panose="02020603050405020304" pitchFamily="18" charset="0"/>
              </a:rPr>
              <a:t>srg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srg</a:t>
            </a:r>
            <a:r>
              <a:rPr lang="en-US" sz="3300" dirty="0">
                <a:latin typeface="Times New Roman" panose="02020603050405020304" pitchFamily="18" charset="0"/>
                <a:cs typeface="Times New Roman" panose="02020603050405020304" pitchFamily="18" charset="0"/>
              </a:rPr>
              <a:t> is a graph with 3-condition). This concept was first introduced by M. </a:t>
            </a:r>
            <a:r>
              <a:rPr lang="en-US" sz="3300" dirty="0" err="1">
                <a:latin typeface="Times New Roman" panose="02020603050405020304" pitchFamily="18" charset="0"/>
                <a:cs typeface="Times New Roman" panose="02020603050405020304" pitchFamily="18" charset="0"/>
              </a:rPr>
              <a:t>Hestenes</a:t>
            </a:r>
            <a:r>
              <a:rPr lang="en-US" sz="3300" dirty="0">
                <a:latin typeface="Times New Roman" panose="02020603050405020304" pitchFamily="18" charset="0"/>
                <a:cs typeface="Times New Roman" panose="02020603050405020304" pitchFamily="18" charset="0"/>
              </a:rPr>
              <a:t> and D. </a:t>
            </a:r>
            <a:r>
              <a:rPr lang="en-US" sz="3300" dirty="0" err="1">
                <a:latin typeface="Times New Roman" panose="02020603050405020304" pitchFamily="18" charset="0"/>
                <a:cs typeface="Times New Roman" panose="02020603050405020304" pitchFamily="18" charset="0"/>
              </a:rPr>
              <a:t>Higman</a:t>
            </a:r>
            <a:r>
              <a:rPr lang="en-US" sz="3300" dirty="0">
                <a:latin typeface="Times New Roman" panose="02020603050405020304" pitchFamily="18" charset="0"/>
                <a:cs typeface="Times New Roman" panose="02020603050405020304" pitchFamily="18" charset="0"/>
              </a:rPr>
              <a:t> (1971). M. </a:t>
            </a:r>
            <a:r>
              <a:rPr lang="en-US" sz="3300" dirty="0" err="1">
                <a:latin typeface="Times New Roman" panose="02020603050405020304" pitchFamily="18" charset="0"/>
                <a:cs typeface="Times New Roman" panose="02020603050405020304" pitchFamily="18" charset="0"/>
              </a:rPr>
              <a:t>Klin</a:t>
            </a:r>
            <a:r>
              <a:rPr lang="en-US" sz="3300" dirty="0">
                <a:latin typeface="Times New Roman" panose="02020603050405020304" pitchFamily="18" charset="0"/>
                <a:cs typeface="Times New Roman" panose="02020603050405020304" pitchFamily="18" charset="0"/>
              </a:rPr>
              <a:t> (1983) conjectured that, for a sufficiently large t, the group of automorphisms of a graph with a vertex t-condition is transitive. Now we know graphs with a vertex t-condition and an intransitive </a:t>
            </a:r>
            <a:r>
              <a:rPr lang="en-US" sz="3300" dirty="0" err="1">
                <a:latin typeface="Times New Roman" panose="02020603050405020304" pitchFamily="18" charset="0"/>
                <a:cs typeface="Times New Roman" panose="02020603050405020304" pitchFamily="18" charset="0"/>
              </a:rPr>
              <a:t>automorphism</a:t>
            </a:r>
            <a:r>
              <a:rPr lang="en-US" sz="3300" dirty="0">
                <a:latin typeface="Times New Roman" panose="02020603050405020304" pitchFamily="18" charset="0"/>
                <a:cs typeface="Times New Roman" panose="02020603050405020304" pitchFamily="18" charset="0"/>
              </a:rPr>
              <a:t> group for all t not exceeding 7. At t = 7 an infinite series of such graphs was constructed by S. Reichard - the student of M. </a:t>
            </a:r>
            <a:r>
              <a:rPr lang="en-US" sz="3300" dirty="0" err="1">
                <a:latin typeface="Times New Roman" panose="02020603050405020304" pitchFamily="18" charset="0"/>
                <a:cs typeface="Times New Roman" panose="02020603050405020304" pitchFamily="18" charset="0"/>
              </a:rPr>
              <a:t>Klin</a:t>
            </a:r>
            <a:r>
              <a:rPr lang="en-US" sz="3300" dirty="0">
                <a:latin typeface="Times New Roman" panose="02020603050405020304" pitchFamily="18" charset="0"/>
                <a:cs typeface="Times New Roman" panose="02020603050405020304" pitchFamily="18" charset="0"/>
              </a:rPr>
              <a:t> (2014). So, if the </a:t>
            </a:r>
            <a:r>
              <a:rPr lang="en-US" sz="3300" dirty="0" err="1">
                <a:latin typeface="Times New Roman" panose="02020603050405020304" pitchFamily="18" charset="0"/>
                <a:cs typeface="Times New Roman" panose="02020603050405020304" pitchFamily="18" charset="0"/>
              </a:rPr>
              <a:t>Klin</a:t>
            </a:r>
            <a:r>
              <a:rPr lang="en-US" sz="3300" dirty="0">
                <a:latin typeface="Times New Roman" panose="02020603050405020304" pitchFamily="18" charset="0"/>
                <a:cs typeface="Times New Roman" panose="02020603050405020304" pitchFamily="18" charset="0"/>
              </a:rPr>
              <a:t> conjecture is correct, then for t &gt; 7.</a:t>
            </a:r>
            <a:endParaRPr lang="ru-RU" sz="33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1650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88640"/>
            <a:ext cx="8229600" cy="6552728"/>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The next breakthrough in the study of coherent configurations was made in the late 70's - early 80's of the last century by two teams of mathematicians. The main idea in this case was to exploit the coupling of coherent configurations and permutation groups - the orbits of the action of the permutation group on pairs of points (2-orbits) are the basic elements of a coherent configuration. The axiomatization of the properties of the 2-orbits of the permutation group led D. </a:t>
            </a:r>
            <a:r>
              <a:rPr lang="en-US" sz="2800" dirty="0" err="1">
                <a:latin typeface="Times New Roman" panose="02020603050405020304" pitchFamily="18" charset="0"/>
                <a:cs typeface="Times New Roman" panose="02020603050405020304" pitchFamily="18" charset="0"/>
              </a:rPr>
              <a:t>Higman</a:t>
            </a:r>
            <a:r>
              <a:rPr lang="en-US" sz="2800" dirty="0">
                <a:latin typeface="Times New Roman" panose="02020603050405020304" pitchFamily="18" charset="0"/>
                <a:cs typeface="Times New Roman" panose="02020603050405020304" pitchFamily="18" charset="0"/>
              </a:rPr>
              <a:t> (1970) to the notion of a coherent configuration. By the way, D. </a:t>
            </a:r>
            <a:r>
              <a:rPr lang="en-US" sz="2800" dirty="0" err="1">
                <a:latin typeface="Times New Roman" panose="02020603050405020304" pitchFamily="18" charset="0"/>
                <a:cs typeface="Times New Roman" panose="02020603050405020304" pitchFamily="18" charset="0"/>
              </a:rPr>
              <a:t>Higman</a:t>
            </a:r>
            <a:r>
              <a:rPr lang="en-US" sz="2800" dirty="0">
                <a:latin typeface="Times New Roman" panose="02020603050405020304" pitchFamily="18" charset="0"/>
                <a:cs typeface="Times New Roman" panose="02020603050405020304" pitchFamily="18" charset="0"/>
              </a:rPr>
              <a:t> for several years did not even suspect the existence of the approach of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-Leman. Only after the publication of the book by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in 1976 did </a:t>
            </a:r>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Higman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begin to refer to the work of Soviet mathematicians.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79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260648"/>
            <a:ext cx="8229600" cy="6336704"/>
          </a:xfrm>
        </p:spPr>
        <p:txBody>
          <a:bodyPr>
            <a:noAutofit/>
          </a:bodyPr>
          <a:lstStyle/>
          <a:p>
            <a:pPr marL="0" indent="0" algn="just">
              <a:buNone/>
            </a:pPr>
            <a:r>
              <a:rPr lang="en-US" sz="2700" dirty="0">
                <a:latin typeface="Times New Roman" panose="02020603050405020304" pitchFamily="18" charset="0"/>
                <a:cs typeface="Times New Roman" panose="02020603050405020304" pitchFamily="18" charset="0"/>
              </a:rPr>
              <a:t>A team of Japanese mathematicians (E. </a:t>
            </a:r>
            <a:r>
              <a:rPr lang="en-US" sz="2700" dirty="0" err="1">
                <a:latin typeface="Times New Roman" panose="02020603050405020304" pitchFamily="18" charset="0"/>
                <a:cs typeface="Times New Roman" panose="02020603050405020304" pitchFamily="18" charset="0"/>
              </a:rPr>
              <a:t>Bannai</a:t>
            </a:r>
            <a:r>
              <a:rPr lang="en-US" sz="2700" dirty="0">
                <a:latin typeface="Times New Roman" panose="02020603050405020304" pitchFamily="18" charset="0"/>
                <a:cs typeface="Times New Roman" panose="02020603050405020304" pitchFamily="18" charset="0"/>
              </a:rPr>
              <a:t>, T. Ito, their students and colleagues) mainly studied associative schemes and distance regular graphs. They managed to transfer the traditional group-theoretical methods (character theory, representation theory, etc.) to purely combinatorial structures. As a result, a branch of discrete mathematics, entitled "Algebraic Combinatorics" (the theory of groups without groups), generalized the previously used term "Algebraic graph theory". These studies revealed deep connections of coherent configurations with other mathematical structures, in particular, with orthogonal polynomials. The results obtained in these years </a:t>
            </a:r>
            <a:r>
              <a:rPr lang="en-US" sz="2700" dirty="0" smtClean="0">
                <a:latin typeface="Times New Roman" panose="02020603050405020304" pitchFamily="18" charset="0"/>
                <a:cs typeface="Times New Roman" panose="02020603050405020304" pitchFamily="18" charset="0"/>
              </a:rPr>
              <a:t>were </a:t>
            </a:r>
            <a:r>
              <a:rPr lang="en-US" sz="2700" dirty="0">
                <a:latin typeface="Times New Roman" panose="02020603050405020304" pitchFamily="18" charset="0"/>
                <a:cs typeface="Times New Roman" panose="02020603050405020304" pitchFamily="18" charset="0"/>
              </a:rPr>
              <a:t>published by E. </a:t>
            </a:r>
            <a:r>
              <a:rPr lang="en-US" sz="2700" dirty="0" err="1">
                <a:latin typeface="Times New Roman" panose="02020603050405020304" pitchFamily="18" charset="0"/>
                <a:cs typeface="Times New Roman" panose="02020603050405020304" pitchFamily="18" charset="0"/>
              </a:rPr>
              <a:t>Bannai</a:t>
            </a:r>
            <a:r>
              <a:rPr lang="en-US" sz="2700" dirty="0">
                <a:latin typeface="Times New Roman" panose="02020603050405020304" pitchFamily="18" charset="0"/>
                <a:cs typeface="Times New Roman" panose="02020603050405020304" pitchFamily="18" charset="0"/>
              </a:rPr>
              <a:t> and T. Ito in the book "Algebraic Combinatorics" (1984), translated into Russian by A.A. Ivanov and me in 1987.</a:t>
            </a: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98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052737"/>
            <a:ext cx="8229600" cy="4392488"/>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Another team, consisting of participants of the seminar for discrete mathematics led by me in </a:t>
            </a:r>
            <a:r>
              <a:rPr lang="en-US" sz="2800" dirty="0" smtClean="0">
                <a:latin typeface="Times New Roman" panose="02020603050405020304" pitchFamily="18" charset="0"/>
                <a:cs typeface="Times New Roman" panose="02020603050405020304" pitchFamily="18" charset="0"/>
              </a:rPr>
              <a:t>the Institute </a:t>
            </a:r>
            <a:r>
              <a:rPr lang="en-US" sz="2800" dirty="0">
                <a:latin typeface="Times New Roman" panose="02020603050405020304" pitchFamily="18" charset="0"/>
                <a:cs typeface="Times New Roman" panose="02020603050405020304" pitchFamily="18" charset="0"/>
              </a:rPr>
              <a:t>for System </a:t>
            </a:r>
            <a:r>
              <a:rPr lang="en-US" sz="2800" dirty="0" smtClean="0">
                <a:latin typeface="Times New Roman" panose="02020603050405020304" pitchFamily="18" charset="0"/>
                <a:cs typeface="Times New Roman" panose="02020603050405020304" pitchFamily="18" charset="0"/>
              </a:rPr>
              <a:t>Analysis </a:t>
            </a:r>
            <a:r>
              <a:rPr lang="en-US" sz="2800" dirty="0">
                <a:latin typeface="Times New Roman" panose="02020603050405020304" pitchFamily="18" charset="0"/>
                <a:cs typeface="Times New Roman" panose="02020603050405020304" pitchFamily="18" charset="0"/>
              </a:rPr>
              <a:t>(I. </a:t>
            </a:r>
            <a:r>
              <a:rPr lang="en-US" sz="2800" dirty="0" err="1">
                <a:latin typeface="Times New Roman" panose="02020603050405020304" pitchFamily="18" charset="0"/>
                <a:cs typeface="Times New Roman" panose="02020603050405020304" pitchFamily="18" charset="0"/>
              </a:rPr>
              <a:t>Chuvaeva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Gol'fand</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Iofinova</a:t>
            </a:r>
            <a:r>
              <a:rPr lang="en-US" sz="2800" dirty="0">
                <a:latin typeface="Times New Roman" panose="02020603050405020304" pitchFamily="18" charset="0"/>
                <a:cs typeface="Times New Roman" panose="02020603050405020304" pitchFamily="18" charset="0"/>
              </a:rPr>
              <a:t>, A.A. Ivanov, A.V. Ivanov, D. </a:t>
            </a:r>
            <a:r>
              <a:rPr lang="en-US" sz="2800" dirty="0" err="1">
                <a:latin typeface="Times New Roman" panose="02020603050405020304" pitchFamily="18" charset="0"/>
                <a:cs typeface="Times New Roman" panose="02020603050405020304" pitchFamily="18" charset="0"/>
              </a:rPr>
              <a:t>Pasechnik</a:t>
            </a:r>
            <a:r>
              <a:rPr lang="en-US" sz="2800" dirty="0">
                <a:latin typeface="Times New Roman" panose="02020603050405020304" pitchFamily="18" charset="0"/>
                <a:cs typeface="Times New Roman" panose="02020603050405020304" pitchFamily="18" charset="0"/>
              </a:rPr>
              <a:t>, S. Shpectorov, V. </a:t>
            </a:r>
            <a:r>
              <a:rPr lang="en-US" sz="2800" dirty="0" err="1">
                <a:latin typeface="Times New Roman" panose="02020603050405020304" pitchFamily="18" charset="0"/>
                <a:cs typeface="Times New Roman" panose="02020603050405020304" pitchFamily="18" charset="0"/>
              </a:rPr>
              <a:t>Zaichenko</a:t>
            </a:r>
            <a:r>
              <a:rPr lang="en-US" sz="2800" dirty="0">
                <a:latin typeface="Times New Roman" panose="02020603050405020304" pitchFamily="18" charset="0"/>
                <a:cs typeface="Times New Roman" panose="02020603050405020304" pitchFamily="18" charset="0"/>
              </a:rPr>
              <a:t>), and students of the Kiev University professor Lev </a:t>
            </a:r>
            <a:r>
              <a:rPr lang="en-US" sz="2800" dirty="0" err="1">
                <a:latin typeface="Times New Roman" panose="02020603050405020304" pitchFamily="18" charset="0"/>
                <a:cs typeface="Times New Roman" panose="02020603050405020304" pitchFamily="18" charset="0"/>
              </a:rPr>
              <a:t>Arkadievich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Kaluzhnin</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Klin</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Muzychuk</a:t>
            </a:r>
            <a:r>
              <a:rPr lang="en-US" sz="2800" dirty="0">
                <a:latin typeface="Times New Roman" panose="02020603050405020304" pitchFamily="18" charset="0"/>
                <a:cs typeface="Times New Roman" panose="02020603050405020304" pitchFamily="18" charset="0"/>
              </a:rPr>
              <a:t>, R. </a:t>
            </a:r>
            <a:r>
              <a:rPr lang="en-US" sz="2800" dirty="0" err="1">
                <a:latin typeface="Times New Roman" panose="02020603050405020304" pitchFamily="18" charset="0"/>
                <a:cs typeface="Times New Roman" panose="02020603050405020304" pitchFamily="18" charset="0"/>
              </a:rPr>
              <a:t>Pochel</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Ustimenko</a:t>
            </a:r>
            <a:r>
              <a:rPr lang="en-US" sz="2800" dirty="0">
                <a:latin typeface="Times New Roman" panose="02020603050405020304" pitchFamily="18" charset="0"/>
                <a:cs typeface="Times New Roman" panose="02020603050405020304" pitchFamily="18" charset="0"/>
              </a:rPr>
              <a:t>) focused on the interpretation, enumeration, construction and characterization of combinatorial objects with great homogeneity.</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33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980729"/>
            <a:ext cx="8229600" cy="4392488"/>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The decisive role in the creation of this team and the themes of their research was played by the annual seminars in Odessa under the leadership of Alexander </a:t>
            </a:r>
            <a:r>
              <a:rPr lang="en-US" sz="2800" dirty="0" err="1">
                <a:latin typeface="Times New Roman" panose="02020603050405020304" pitchFamily="18" charset="0"/>
                <a:cs typeface="Times New Roman" panose="02020603050405020304" pitchFamily="18" charset="0"/>
              </a:rPr>
              <a:t>Aleksandrovich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Zykov</a:t>
            </a:r>
            <a:r>
              <a:rPr lang="en-US" sz="2800" dirty="0">
                <a:latin typeface="Times New Roman" panose="02020603050405020304" pitchFamily="18" charset="0"/>
                <a:cs typeface="Times New Roman" panose="02020603050405020304" pitchFamily="18" charset="0"/>
              </a:rPr>
              <a:t>. In particular, it was at these seminars that the mathematicians of the Moscow and Kiev schools met and began to work together. The progress in these studies was also facilitated by the three combinatorial schools we conducted in </a:t>
            </a:r>
            <a:r>
              <a:rPr lang="en-US" sz="2800" dirty="0" err="1">
                <a:latin typeface="Times New Roman" panose="02020603050405020304" pitchFamily="18" charset="0"/>
                <a:cs typeface="Times New Roman" panose="02020603050405020304" pitchFamily="18" charset="0"/>
              </a:rPr>
              <a:t>Viljandi</a:t>
            </a:r>
            <a:r>
              <a:rPr lang="en-US" sz="2800" dirty="0">
                <a:latin typeface="Times New Roman" panose="02020603050405020304" pitchFamily="18" charset="0"/>
                <a:cs typeface="Times New Roman" panose="02020603050405020304" pitchFamily="18" charset="0"/>
              </a:rPr>
              <a:t> (Estonia) in 1974, in </a:t>
            </a:r>
            <a:r>
              <a:rPr lang="en-US" sz="2800" dirty="0" err="1">
                <a:latin typeface="Times New Roman" panose="02020603050405020304" pitchFamily="18" charset="0"/>
                <a:cs typeface="Times New Roman" panose="02020603050405020304" pitchFamily="18" charset="0"/>
              </a:rPr>
              <a:t>Sauleskalns</a:t>
            </a:r>
            <a:r>
              <a:rPr lang="en-US" sz="2800" dirty="0">
                <a:latin typeface="Times New Roman" panose="02020603050405020304" pitchFamily="18" charset="0"/>
                <a:cs typeface="Times New Roman" panose="02020603050405020304" pitchFamily="18" charset="0"/>
              </a:rPr>
              <a:t> (Latvia) in 1975, and in </a:t>
            </a:r>
            <a:r>
              <a:rPr lang="en-US" sz="2800" dirty="0" err="1">
                <a:latin typeface="Times New Roman" panose="02020603050405020304" pitchFamily="18" charset="0"/>
                <a:cs typeface="Times New Roman" panose="02020603050405020304" pitchFamily="18" charset="0"/>
              </a:rPr>
              <a:t>Pushchino</a:t>
            </a:r>
            <a:r>
              <a:rPr lang="en-US" sz="2800" dirty="0">
                <a:latin typeface="Times New Roman" panose="02020603050405020304" pitchFamily="18" charset="0"/>
                <a:cs typeface="Times New Roman" panose="02020603050405020304" pitchFamily="18" charset="0"/>
              </a:rPr>
              <a:t> in 1977.</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7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The talk is divided into two parts. In the first part my personal vision of the origin and development of algebraic combinatorics in 1968 – 1990 years is described. In more detail I dwell on the events, in which I either participated himself, or was a direct observer. The second part is devoted to my personal relationship with A. Leman and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and the atmosphere in which Soviet mathematicians lived and worked.</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349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052736"/>
            <a:ext cx="8229600" cy="5073427"/>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In the work of this team, the antimonotone Galois correspondence between the category of coherent configurations on a certain set of points partially ordered by the operation (introduced by 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Klin</a:t>
            </a:r>
            <a:r>
              <a:rPr lang="en-US" sz="2800" dirty="0">
                <a:latin typeface="Times New Roman" panose="02020603050405020304" pitchFamily="18" charset="0"/>
                <a:cs typeface="Times New Roman" panose="02020603050405020304" pitchFamily="18" charset="0"/>
              </a:rPr>
              <a:t>) of pasting basis elements of the configuration, and the lattice of subgroups of the symmetric group on the same set was mainly exploited. The </a:t>
            </a:r>
            <a:r>
              <a:rPr lang="en-US" sz="2800" dirty="0" err="1">
                <a:latin typeface="Times New Roman" panose="02020603050405020304" pitchFamily="18" charset="0"/>
                <a:cs typeface="Times New Roman" panose="02020603050405020304" pitchFamily="18" charset="0"/>
              </a:rPr>
              <a:t>functors</a:t>
            </a:r>
            <a:r>
              <a:rPr lang="en-US" sz="2800" dirty="0">
                <a:latin typeface="Times New Roman" panose="02020603050405020304" pitchFamily="18" charset="0"/>
                <a:cs typeface="Times New Roman" panose="02020603050405020304" pitchFamily="18" charset="0"/>
              </a:rPr>
              <a:t> in this correspondence are the operations of constructing the corresponding coherent configuration of the permutation group and computing the group of </a:t>
            </a:r>
            <a:r>
              <a:rPr lang="en-US" sz="2800" dirty="0" err="1">
                <a:latin typeface="Times New Roman" panose="02020603050405020304" pitchFamily="18" charset="0"/>
                <a:cs typeface="Times New Roman" panose="02020603050405020304" pitchFamily="18" charset="0"/>
              </a:rPr>
              <a:t>automorphisms</a:t>
            </a:r>
            <a:r>
              <a:rPr lang="en-US" sz="2800" dirty="0">
                <a:latin typeface="Times New Roman" panose="02020603050405020304" pitchFamily="18" charset="0"/>
                <a:cs typeface="Times New Roman" panose="02020603050405020304" pitchFamily="18" charset="0"/>
              </a:rPr>
              <a:t> of the configuration.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96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196952"/>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It is interesting that there exist a class of </a:t>
            </a:r>
            <a:r>
              <a:rPr lang="en-US" sz="2800" dirty="0" err="1">
                <a:latin typeface="Times New Roman" panose="02020603050405020304" pitchFamily="18" charset="0"/>
                <a:cs typeface="Times New Roman" panose="02020603050405020304" pitchFamily="18" charset="0"/>
              </a:rPr>
              <a:t>amorphic</a:t>
            </a:r>
            <a:r>
              <a:rPr lang="en-US" sz="2800" dirty="0">
                <a:latin typeface="Times New Roman" panose="02020603050405020304" pitchFamily="18" charset="0"/>
                <a:cs typeface="Times New Roman" panose="02020603050405020304" pitchFamily="18" charset="0"/>
              </a:rPr>
              <a:t> associative schemes in which any pasting of </a:t>
            </a:r>
            <a:r>
              <a:rPr lang="en-US" sz="2800" dirty="0" err="1">
                <a:latin typeface="Times New Roman" panose="02020603050405020304" pitchFamily="18" charset="0"/>
                <a:cs typeface="Times New Roman" panose="02020603050405020304" pitchFamily="18" charset="0"/>
              </a:rPr>
              <a:t>antireflexive</a:t>
            </a:r>
            <a:r>
              <a:rPr lang="en-US" sz="2800" dirty="0">
                <a:latin typeface="Times New Roman" panose="02020603050405020304" pitchFamily="18" charset="0"/>
                <a:cs typeface="Times New Roman" panose="02020603050405020304" pitchFamily="18" charset="0"/>
              </a:rPr>
              <a:t> basis elements leads to an associative scheme. Amorphic schemes were discovered and studied in detail by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Gol'fand</a:t>
            </a:r>
            <a:r>
              <a:rPr lang="en-US" sz="2800" dirty="0">
                <a:latin typeface="Times New Roman" panose="02020603050405020304" pitchFamily="18" charset="0"/>
                <a:cs typeface="Times New Roman" panose="02020603050405020304" pitchFamily="18" charset="0"/>
              </a:rPr>
              <a:t> and A.V. Ivanov. The beginning of such a study was laid in a two-hour conversation between </a:t>
            </a:r>
            <a:r>
              <a:rPr lang="en-US" sz="2800" dirty="0" err="1">
                <a:latin typeface="Times New Roman" panose="02020603050405020304" pitchFamily="18" charset="0"/>
                <a:cs typeface="Times New Roman" panose="02020603050405020304" pitchFamily="18" charset="0"/>
              </a:rPr>
              <a:t>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Golfand</a:t>
            </a:r>
            <a:r>
              <a:rPr lang="en-US" sz="2800" dirty="0">
                <a:latin typeface="Times New Roman" panose="02020603050405020304" pitchFamily="18" charset="0"/>
                <a:cs typeface="Times New Roman" panose="02020603050405020304" pitchFamily="18" charset="0"/>
              </a:rPr>
              <a:t> and M. </a:t>
            </a:r>
            <a:r>
              <a:rPr lang="en-US" sz="2800" dirty="0" err="1">
                <a:latin typeface="Times New Roman" panose="02020603050405020304" pitchFamily="18" charset="0"/>
                <a:cs typeface="Times New Roman" panose="02020603050405020304" pitchFamily="18" charset="0"/>
              </a:rPr>
              <a:t>Klin</a:t>
            </a:r>
            <a:r>
              <a:rPr lang="en-US" sz="2800" dirty="0">
                <a:latin typeface="Times New Roman" panose="02020603050405020304" pitchFamily="18" charset="0"/>
                <a:cs typeface="Times New Roman" panose="02020603050405020304" pitchFamily="18" charset="0"/>
              </a:rPr>
              <a:t> in my presence on the beach in Batumi in 1980.</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52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332656"/>
            <a:ext cx="8229600" cy="6264696"/>
          </a:xfrm>
        </p:spPr>
        <p:txBody>
          <a:bodyPr>
            <a:noAutofit/>
          </a:bodyPr>
          <a:lstStyle/>
          <a:p>
            <a:pPr marL="0" indent="0" algn="just">
              <a:buNone/>
            </a:pPr>
            <a:r>
              <a:rPr lang="en-US" sz="2700" dirty="0" smtClean="0">
                <a:latin typeface="Times New Roman" panose="02020603050405020304" pitchFamily="18" charset="0"/>
                <a:cs typeface="Times New Roman" panose="02020603050405020304" pitchFamily="18" charset="0"/>
              </a:rPr>
              <a:t>While </a:t>
            </a:r>
            <a:r>
              <a:rPr lang="en-US" sz="2700" dirty="0">
                <a:latin typeface="Times New Roman" panose="02020603050405020304" pitchFamily="18" charset="0"/>
                <a:cs typeface="Times New Roman" panose="02020603050405020304" pitchFamily="18" charset="0"/>
              </a:rPr>
              <a:t>asymptotic results can be obtained </a:t>
            </a:r>
            <a:r>
              <a:rPr lang="en-US" sz="2700" dirty="0" smtClean="0">
                <a:latin typeface="Times New Roman" panose="02020603050405020304" pitchFamily="18" charset="0"/>
                <a:cs typeface="Times New Roman" panose="02020603050405020304" pitchFamily="18" charset="0"/>
              </a:rPr>
              <a:t>analytically </a:t>
            </a:r>
            <a:r>
              <a:rPr lang="en-US" sz="2700" dirty="0">
                <a:latin typeface="Times New Roman" panose="02020603050405020304" pitchFamily="18" charset="0"/>
                <a:cs typeface="Times New Roman" panose="02020603050405020304" pitchFamily="18" charset="0"/>
              </a:rPr>
              <a:t>for many series of permutation </a:t>
            </a:r>
            <a:r>
              <a:rPr lang="en-US" sz="2700" dirty="0" smtClean="0">
                <a:latin typeface="Times New Roman" panose="02020603050405020304" pitchFamily="18" charset="0"/>
                <a:cs typeface="Times New Roman" panose="02020603050405020304" pitchFamily="18" charset="0"/>
              </a:rPr>
              <a:t>groups, for </a:t>
            </a:r>
            <a:r>
              <a:rPr lang="en-US" sz="2700" dirty="0">
                <a:latin typeface="Times New Roman" panose="02020603050405020304" pitchFamily="18" charset="0"/>
                <a:cs typeface="Times New Roman" panose="02020603050405020304" pitchFamily="18" charset="0"/>
              </a:rPr>
              <a:t>small group sizes, and especially for sporadic simple groups, the study of their permutation representations required the involvement of computer calculations. V. </a:t>
            </a:r>
            <a:r>
              <a:rPr lang="en-US" sz="2700" dirty="0" err="1">
                <a:latin typeface="Times New Roman" panose="02020603050405020304" pitchFamily="18" charset="0"/>
                <a:cs typeface="Times New Roman" panose="02020603050405020304" pitchFamily="18" charset="0"/>
              </a:rPr>
              <a:t>Zaichenko</a:t>
            </a:r>
            <a:r>
              <a:rPr lang="en-US" sz="2700" dirty="0">
                <a:latin typeface="Times New Roman" panose="02020603050405020304" pitchFamily="18" charset="0"/>
                <a:cs typeface="Times New Roman" panose="02020603050405020304" pitchFamily="18" charset="0"/>
              </a:rPr>
              <a:t> and me, under M. </a:t>
            </a:r>
            <a:r>
              <a:rPr lang="en-US" sz="2700" dirty="0" err="1">
                <a:latin typeface="Times New Roman" panose="02020603050405020304" pitchFamily="18" charset="0"/>
                <a:cs typeface="Times New Roman" panose="02020603050405020304" pitchFamily="18" charset="0"/>
              </a:rPr>
              <a:t>Klin’s</a:t>
            </a:r>
            <a:r>
              <a:rPr lang="en-US" sz="2700" dirty="0">
                <a:latin typeface="Times New Roman" panose="02020603050405020304" pitchFamily="18" charset="0"/>
                <a:cs typeface="Times New Roman" panose="02020603050405020304" pitchFamily="18" charset="0"/>
              </a:rPr>
              <a:t> direction, developed a complex of programs COCO (</a:t>
            </a:r>
            <a:r>
              <a:rPr lang="en-US" sz="2700" dirty="0" err="1">
                <a:latin typeface="Times New Roman" panose="02020603050405020304" pitchFamily="18" charset="0"/>
                <a:cs typeface="Times New Roman" panose="02020603050405020304" pitchFamily="18" charset="0"/>
              </a:rPr>
              <a:t>COherent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COnfiguration</a:t>
            </a:r>
            <a:r>
              <a:rPr lang="en-US" sz="2700" dirty="0">
                <a:latin typeface="Times New Roman" panose="02020603050405020304" pitchFamily="18" charset="0"/>
                <a:cs typeface="Times New Roman" panose="02020603050405020304" pitchFamily="18" charset="0"/>
              </a:rPr>
              <a:t>), which makes it possible to carry out the necessary calculations with permutation groups and coherent configurations. Thanks to the assistance of Andreas Brouwer, this set of programs became known to many specialists who use computers to study the symmetry of graphs. Later, the capabilities of COCO were significantly expanded by F. Fidler, </a:t>
            </a:r>
            <a:r>
              <a:rPr lang="en-US" sz="2700" dirty="0" smtClean="0">
                <a:latin typeface="Times New Roman" panose="02020603050405020304" pitchFamily="18" charset="0"/>
                <a:cs typeface="Times New Roman" panose="02020603050405020304" pitchFamily="18" charset="0"/>
              </a:rPr>
              <a:t>Ch. </a:t>
            </a:r>
            <a:r>
              <a:rPr lang="en-US" sz="2700" dirty="0" err="1">
                <a:latin typeface="Times New Roman" panose="02020603050405020304" pitchFamily="18" charset="0"/>
                <a:cs typeface="Times New Roman" panose="02020603050405020304" pitchFamily="18" charset="0"/>
              </a:rPr>
              <a:t>Pech</a:t>
            </a:r>
            <a:r>
              <a:rPr lang="en-US" sz="2700" dirty="0">
                <a:latin typeface="Times New Roman" panose="02020603050405020304" pitchFamily="18" charset="0"/>
                <a:cs typeface="Times New Roman" panose="02020603050405020304" pitchFamily="18" charset="0"/>
              </a:rPr>
              <a:t> and S. Reichard - students of M. </a:t>
            </a:r>
            <a:r>
              <a:rPr lang="en-US" sz="2700" dirty="0" err="1">
                <a:latin typeface="Times New Roman" panose="02020603050405020304" pitchFamily="18" charset="0"/>
                <a:cs typeface="Times New Roman" panose="02020603050405020304" pitchFamily="18" charset="0"/>
              </a:rPr>
              <a:t>Klin</a:t>
            </a:r>
            <a:r>
              <a:rPr lang="en-US" sz="2700" dirty="0">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70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88640"/>
            <a:ext cx="8229600" cy="6552728"/>
          </a:xfrm>
        </p:spPr>
        <p:txBody>
          <a:bodyPr>
            <a:noAutofit/>
          </a:bodyPr>
          <a:lstStyle/>
          <a:p>
            <a:pPr marL="0" indent="0" algn="just">
              <a:buNone/>
            </a:pPr>
            <a:r>
              <a:rPr lang="en-US" sz="2700" dirty="0">
                <a:latin typeface="Times New Roman" panose="02020603050405020304" pitchFamily="18" charset="0"/>
                <a:cs typeface="Times New Roman" panose="02020603050405020304" pitchFamily="18" charset="0"/>
              </a:rPr>
              <a:t>Another branch of algebraic combinatorics, based on the study of finite subgroups of the group of automorphisms of </a:t>
            </a:r>
            <a:r>
              <a:rPr lang="en-US" sz="2700" dirty="0" err="1">
                <a:latin typeface="Times New Roman" panose="02020603050405020304" pitchFamily="18" charset="0"/>
                <a:cs typeface="Times New Roman" panose="02020603050405020304" pitchFamily="18" charset="0"/>
              </a:rPr>
              <a:t>Buekenhout</a:t>
            </a:r>
            <a:r>
              <a:rPr lang="en-US" sz="2700" dirty="0">
                <a:latin typeface="Times New Roman" panose="02020603050405020304" pitchFamily="18" charset="0"/>
                <a:cs typeface="Times New Roman" panose="02020603050405020304" pitchFamily="18" charset="0"/>
              </a:rPr>
              <a:t> diagram geometries, was developed by A.A. Ivanov and S. Shpectorov. Diagram geometries proved to be a convenient language for describing the "local" properties of highly symmetric graphs, while the initial examples were distance-transitive graphs (</a:t>
            </a:r>
            <a:r>
              <a:rPr lang="en-US" sz="2700" dirty="0" err="1">
                <a:latin typeface="Times New Roman" panose="02020603050405020304" pitchFamily="18" charset="0"/>
                <a:cs typeface="Times New Roman" panose="02020603050405020304" pitchFamily="18" charset="0"/>
              </a:rPr>
              <a:t>dtg</a:t>
            </a:r>
            <a:r>
              <a:rPr lang="en-US" sz="2700" dirty="0">
                <a:latin typeface="Times New Roman" panose="02020603050405020304" pitchFamily="18" charset="0"/>
                <a:cs typeface="Times New Roman" panose="02020603050405020304" pitchFamily="18" charset="0"/>
              </a:rPr>
              <a:t>), whose automorphism group acted transitively on pairs of equidistant vertices. Classical geometries are simply connected in the topological sense. It turned out that the geometry of sporadic simple groups possesses the same property. It follows that such groups are characterized by the local properties of their subgroups. These studies led to a combinatorial characterization of "large" sporadic simple groups, and one of them – J</a:t>
            </a:r>
            <a:r>
              <a:rPr lang="en-US" sz="2700" baseline="-25000" dirty="0">
                <a:latin typeface="Times New Roman" panose="02020603050405020304" pitchFamily="18" charset="0"/>
                <a:cs typeface="Times New Roman" panose="02020603050405020304" pitchFamily="18" charset="0"/>
              </a:rPr>
              <a:t>4</a:t>
            </a:r>
            <a:r>
              <a:rPr lang="en-US" sz="2700" dirty="0">
                <a:latin typeface="Times New Roman" panose="02020603050405020304" pitchFamily="18" charset="0"/>
                <a:cs typeface="Times New Roman" panose="02020603050405020304" pitchFamily="18" charset="0"/>
              </a:rPr>
              <a:t> - was first build constructively.</a:t>
            </a: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41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2492897"/>
            <a:ext cx="8229600" cy="1440160"/>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This team of Soviet </a:t>
            </a:r>
            <a:r>
              <a:rPr lang="en-US" sz="2800" dirty="0">
                <a:latin typeface="Times New Roman" panose="02020603050405020304" pitchFamily="18" charset="0"/>
                <a:cs typeface="Times New Roman" panose="02020603050405020304" pitchFamily="18" charset="0"/>
              </a:rPr>
              <a:t>mathematicians (</a:t>
            </a:r>
            <a:r>
              <a:rPr lang="en-US" sz="2800" dirty="0">
                <a:latin typeface="Times New Roman" panose="02020603050405020304" pitchFamily="18" charset="0"/>
                <a:cs typeface="Times New Roman" panose="02020603050405020304" pitchFamily="18" charset="0"/>
              </a:rPr>
              <a:t>later scattered all over the world) </a:t>
            </a:r>
            <a:r>
              <a:rPr lang="en-US" sz="2800" dirty="0" smtClean="0">
                <a:latin typeface="Times New Roman" panose="02020603050405020304" pitchFamily="18" charset="0"/>
                <a:cs typeface="Times New Roman" panose="02020603050405020304" pitchFamily="18" charset="0"/>
              </a:rPr>
              <a:t>obtained </a:t>
            </a:r>
            <a:r>
              <a:rPr lang="en-US" sz="2800" dirty="0">
                <a:latin typeface="Times New Roman" panose="02020603050405020304" pitchFamily="18" charset="0"/>
                <a:cs typeface="Times New Roman" panose="02020603050405020304" pitchFamily="18" charset="0"/>
              </a:rPr>
              <a:t>a number of combinatorial and group-theoretical results.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1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0"/>
            <a:ext cx="8229600" cy="3845023"/>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Combinatorial results:</a:t>
            </a:r>
          </a:p>
          <a:p>
            <a:pPr algn="just">
              <a:buFontTx/>
              <a:buChar char="-"/>
            </a:pPr>
            <a:r>
              <a:rPr lang="en-US" sz="2800" dirty="0" smtClean="0">
                <a:latin typeface="Times New Roman" panose="02020603050405020304" pitchFamily="18" charset="0"/>
                <a:cs typeface="Times New Roman" panose="02020603050405020304" pitchFamily="18" charset="0"/>
              </a:rPr>
              <a:t>solution </a:t>
            </a:r>
            <a:r>
              <a:rPr lang="en-US" sz="2800" dirty="0">
                <a:latin typeface="Times New Roman" panose="02020603050405020304" pitchFamily="18" charset="0"/>
                <a:cs typeface="Times New Roman" panose="02020603050405020304" pitchFamily="18" charset="0"/>
              </a:rPr>
              <a:t>of the isomorphism problem for certain classes of cyclic graphs,</a:t>
            </a:r>
          </a:p>
          <a:p>
            <a:pPr algn="just">
              <a:buFontTx/>
              <a:buChar char="-"/>
            </a:pPr>
            <a:r>
              <a:rPr lang="en-US" sz="2800" dirty="0" smtClean="0">
                <a:latin typeface="Times New Roman" panose="02020603050405020304" pitchFamily="18" charset="0"/>
                <a:cs typeface="Times New Roman" panose="02020603050405020304" pitchFamily="18" charset="0"/>
              </a:rPr>
              <a:t>construction </a:t>
            </a:r>
            <a:r>
              <a:rPr lang="en-US" sz="2800" dirty="0">
                <a:latin typeface="Times New Roman" panose="02020603050405020304" pitchFamily="18" charset="0"/>
                <a:cs typeface="Times New Roman" panose="02020603050405020304" pitchFamily="18" charset="0"/>
              </a:rPr>
              <a:t>of new highly homogeneous objects (</a:t>
            </a:r>
            <a:r>
              <a:rPr lang="en-US" sz="2800" dirty="0" err="1">
                <a:latin typeface="Times New Roman" panose="02020603050405020304" pitchFamily="18" charset="0"/>
                <a:cs typeface="Times New Roman" panose="02020603050405020304" pitchFamily="18" charset="0"/>
              </a:rPr>
              <a:t>srg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drg</a:t>
            </a:r>
            <a:r>
              <a:rPr lang="en-US" sz="2800" dirty="0">
                <a:latin typeface="Times New Roman" panose="02020603050405020304" pitchFamily="18" charset="0"/>
                <a:cs typeface="Times New Roman" panose="02020603050405020304" pitchFamily="18" charset="0"/>
              </a:rPr>
              <a:t>, block designs, </a:t>
            </a:r>
            <a:r>
              <a:rPr lang="en-US" sz="2800" dirty="0" err="1">
                <a:latin typeface="Times New Roman" panose="02020603050405020304" pitchFamily="18" charset="0"/>
                <a:cs typeface="Times New Roman" panose="02020603050405020304" pitchFamily="18" charset="0"/>
              </a:rPr>
              <a:t>dtg</a:t>
            </a:r>
            <a:r>
              <a:rPr lang="en-US" sz="2800" dirty="0">
                <a:latin typeface="Times New Roman" panose="02020603050405020304" pitchFamily="18" charset="0"/>
                <a:cs typeface="Times New Roman" panose="02020603050405020304" pitchFamily="18" charset="0"/>
              </a:rPr>
              <a:t>, primitive and line symmetric  graphs),</a:t>
            </a:r>
          </a:p>
          <a:p>
            <a:pPr algn="just">
              <a:buFontTx/>
              <a:buChar char="-"/>
            </a:pPr>
            <a:r>
              <a:rPr lang="en-US" sz="2800" dirty="0" smtClean="0">
                <a:latin typeface="Times New Roman" panose="02020603050405020304" pitchFamily="18" charset="0"/>
                <a:cs typeface="Times New Roman" panose="02020603050405020304" pitchFamily="18" charset="0"/>
              </a:rPr>
              <a:t>classification </a:t>
            </a:r>
            <a:r>
              <a:rPr lang="en-US" sz="2800" dirty="0">
                <a:latin typeface="Times New Roman" panose="02020603050405020304" pitchFamily="18" charset="0"/>
                <a:cs typeface="Times New Roman" panose="02020603050405020304" pitchFamily="18" charset="0"/>
              </a:rPr>
              <a:t>of amorphic coherent configurations.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6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917031"/>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Group-theoretic results:</a:t>
            </a:r>
          </a:p>
          <a:p>
            <a:pPr algn="just">
              <a:buFontTx/>
              <a:buChar char="-"/>
            </a:pPr>
            <a:r>
              <a:rPr lang="en-US" sz="2800" dirty="0">
                <a:latin typeface="Times New Roman" panose="02020603050405020304" pitchFamily="18" charset="0"/>
                <a:cs typeface="Times New Roman" panose="02020603050405020304" pitchFamily="18" charset="0"/>
              </a:rPr>
              <a:t>correction of a number of inaccurate statements and adding new information in the Atlas of finite simple groups, </a:t>
            </a:r>
          </a:p>
          <a:p>
            <a:pPr algn="just">
              <a:buFontTx/>
              <a:buChar char="-"/>
            </a:pPr>
            <a:r>
              <a:rPr lang="en-US" sz="2800" dirty="0">
                <a:latin typeface="Times New Roman" panose="02020603050405020304" pitchFamily="18" charset="0"/>
                <a:cs typeface="Times New Roman" panose="02020603050405020304" pitchFamily="18" charset="0"/>
              </a:rPr>
              <a:t>combinatorial characterization of some sporadic simple groups,</a:t>
            </a:r>
          </a:p>
          <a:p>
            <a:pPr algn="just">
              <a:buFontTx/>
              <a:buChar char="-"/>
            </a:pPr>
            <a:r>
              <a:rPr lang="en-US" sz="2800" dirty="0">
                <a:latin typeface="Times New Roman" panose="02020603050405020304" pitchFamily="18" charset="0"/>
                <a:cs typeface="Times New Roman" panose="02020603050405020304" pitchFamily="18" charset="0"/>
              </a:rPr>
              <a:t>classification of distances transitive representations of certain classes of finite groups.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2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19695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Many of the results obtained by our team at the time of the collapse of the USSR were published in the collective monograph "Investigations in Algebraic Theory of Combinatorial Objects", published by </a:t>
            </a:r>
            <a:r>
              <a:rPr lang="en-US" sz="2800" dirty="0" smtClean="0">
                <a:latin typeface="Times New Roman" panose="02020603050405020304" pitchFamily="18" charset="0"/>
                <a:cs typeface="Times New Roman" panose="02020603050405020304" pitchFamily="18" charset="0"/>
              </a:rPr>
              <a:t>the Kluwer </a:t>
            </a:r>
            <a:r>
              <a:rPr lang="en-US" sz="2800" dirty="0">
                <a:latin typeface="Times New Roman" panose="02020603050405020304" pitchFamily="18" charset="0"/>
                <a:cs typeface="Times New Roman" panose="02020603050405020304" pitchFamily="18" charset="0"/>
              </a:rPr>
              <a:t>Academic </a:t>
            </a:r>
            <a:r>
              <a:rPr lang="en-US" sz="2800" dirty="0" smtClean="0">
                <a:latin typeface="Times New Roman" panose="02020603050405020304" pitchFamily="18" charset="0"/>
                <a:cs typeface="Times New Roman" panose="02020603050405020304" pitchFamily="18" charset="0"/>
              </a:rPr>
              <a:t>Publishers </a:t>
            </a:r>
            <a:r>
              <a:rPr lang="en-US" sz="2800" dirty="0">
                <a:latin typeface="Times New Roman" panose="02020603050405020304" pitchFamily="18" charset="0"/>
                <a:cs typeface="Times New Roman" panose="02020603050405020304" pitchFamily="18" charset="0"/>
              </a:rPr>
              <a:t>in 1994. We received invaluable assistance in the preparation of this publication </a:t>
            </a:r>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Andrew </a:t>
            </a:r>
            <a:r>
              <a:rPr lang="en-US" sz="2800" dirty="0" err="1">
                <a:latin typeface="Times New Roman" panose="02020603050405020304" pitchFamily="18" charset="0"/>
                <a:cs typeface="Times New Roman" panose="02020603050405020304" pitchFamily="18" charset="0"/>
              </a:rPr>
              <a:t>Woldar</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76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629000"/>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It should be noted that our cooperation with Japanese colleagues began thanks to the publication in 1984 of a breakthrough article of A.A. Ivanov on the upper limit on the diameter of distance regular graphs. The contacts with mathematicians from the USA (R. Weiss), Great Britain (P. Cameron, M.W. Liebeck,  J. </a:t>
            </a:r>
            <a:r>
              <a:rPr lang="en-US" sz="2800" dirty="0" err="1">
                <a:latin typeface="Times New Roman" panose="02020603050405020304" pitchFamily="18" charset="0"/>
                <a:cs typeface="Times New Roman" panose="02020603050405020304" pitchFamily="18" charset="0"/>
              </a:rPr>
              <a:t>Saxl</a:t>
            </a:r>
            <a:r>
              <a:rPr lang="en-US" sz="2800" dirty="0">
                <a:latin typeface="Times New Roman" panose="02020603050405020304" pitchFamily="18" charset="0"/>
                <a:cs typeface="Times New Roman" panose="02020603050405020304" pitchFamily="18" charset="0"/>
              </a:rPr>
              <a:t>), the Netherlands (A.E. </a:t>
            </a:r>
            <a:r>
              <a:rPr lang="en-US" sz="2800" dirty="0" err="1">
                <a:latin typeface="Times New Roman" panose="02020603050405020304" pitchFamily="18" charset="0"/>
                <a:cs typeface="Times New Roman" panose="02020603050405020304" pitchFamily="18" charset="0"/>
              </a:rPr>
              <a:t>Brauer</a:t>
            </a:r>
            <a:r>
              <a:rPr lang="en-US" sz="2800" dirty="0">
                <a:latin typeface="Times New Roman" panose="02020603050405020304" pitchFamily="18" charset="0"/>
                <a:cs typeface="Times New Roman" panose="02020603050405020304" pitchFamily="18" charset="0"/>
              </a:rPr>
              <a:t>, A.M. Cohen, J.J. Seidel) and Australia (C.E. Praeger) also played an important role in the work of our team.</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83820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211683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First part of my talk is finished.</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Next I want to tell about my personal relationship with A. Leman and B.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40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38324" y="260648"/>
            <a:ext cx="8229600" cy="45719"/>
          </a:xfrm>
        </p:spPr>
        <p:txBody>
          <a:bodyPr>
            <a:normAutofit fontScale="90000"/>
          </a:bodyPr>
          <a:lstStyle/>
          <a:p>
            <a:r>
              <a:rPr lang="en-US" dirty="0"/>
              <a:t> </a:t>
            </a:r>
            <a:endParaRPr lang="ru-RU" dirty="0"/>
          </a:p>
        </p:txBody>
      </p:sp>
      <p:sp>
        <p:nvSpPr>
          <p:cNvPr id="3" name="Объект 2"/>
          <p:cNvSpPr>
            <a:spLocks noGrp="1"/>
          </p:cNvSpPr>
          <p:nvPr>
            <p:ph idx="1"/>
          </p:nvPr>
        </p:nvSpPr>
        <p:spPr>
          <a:xfrm>
            <a:off x="457200" y="188640"/>
            <a:ext cx="8229600" cy="6480720"/>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This story began in the Mathematical </a:t>
            </a:r>
            <a:r>
              <a:rPr lang="en-US" sz="2800" dirty="0" smtClean="0">
                <a:latin typeface="Times New Roman" panose="02020603050405020304" pitchFamily="18" charset="0"/>
                <a:cs typeface="Times New Roman" panose="02020603050405020304" pitchFamily="18" charset="0"/>
              </a:rPr>
              <a:t>Laboratory </a:t>
            </a:r>
            <a:r>
              <a:rPr lang="en-US" sz="2800" dirty="0">
                <a:latin typeface="Times New Roman" panose="02020603050405020304" pitchFamily="18" charset="0"/>
                <a:cs typeface="Times New Roman" panose="02020603050405020304" pitchFamily="18" charset="0"/>
              </a:rPr>
              <a:t>of the Institute for Theoretical and Experimental Physics (ITEP). The main function  of the laboratory was to provide mathematical and programming support for physics research and development (calculation of nuclear reactors and accelerators of elementary particles, processing the results of observations in cloud chambers, etc.) However, the breadth of  scientific interests of the director of the </a:t>
            </a:r>
            <a:r>
              <a:rPr lang="en-US" sz="2800" dirty="0" smtClean="0">
                <a:latin typeface="Times New Roman" panose="02020603050405020304" pitchFamily="18" charset="0"/>
                <a:cs typeface="Times New Roman" panose="02020603050405020304" pitchFamily="18" charset="0"/>
              </a:rPr>
              <a:t>institute</a:t>
            </a:r>
            <a:r>
              <a:rPr lang="en-US" sz="2800" dirty="0">
                <a:latin typeface="Times New Roman" panose="02020603050405020304" pitchFamily="18" charset="0"/>
                <a:cs typeface="Times New Roman" panose="02020603050405020304" pitchFamily="18" charset="0"/>
              </a:rPr>
              <a:t>, Academician Abram </a:t>
            </a:r>
            <a:r>
              <a:rPr lang="en-US" sz="2800" dirty="0" err="1">
                <a:latin typeface="Times New Roman" panose="02020603050405020304" pitchFamily="18" charset="0"/>
                <a:cs typeface="Times New Roman" panose="02020603050405020304" pitchFamily="18" charset="0"/>
              </a:rPr>
              <a:t>Isaakovich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Alikhanov</a:t>
            </a:r>
            <a:r>
              <a:rPr lang="en-US" sz="2800" dirty="0">
                <a:latin typeface="Times New Roman" panose="02020603050405020304" pitchFamily="18" charset="0"/>
                <a:cs typeface="Times New Roman" panose="02020603050405020304" pitchFamily="18" charset="0"/>
              </a:rPr>
              <a:t>, and the head of the </a:t>
            </a:r>
            <a:r>
              <a:rPr lang="en-US" sz="2800" dirty="0" smtClean="0">
                <a:latin typeface="Times New Roman" panose="02020603050405020304" pitchFamily="18" charset="0"/>
                <a:cs typeface="Times New Roman" panose="02020603050405020304" pitchFamily="18" charset="0"/>
              </a:rPr>
              <a:t>laboratory</a:t>
            </a:r>
            <a:r>
              <a:rPr lang="en-US" sz="2800" dirty="0">
                <a:latin typeface="Times New Roman" panose="02020603050405020304" pitchFamily="18" charset="0"/>
                <a:cs typeface="Times New Roman" panose="02020603050405020304" pitchFamily="18" charset="0"/>
              </a:rPr>
              <a:t>, Professor Alexander </a:t>
            </a:r>
            <a:r>
              <a:rPr lang="en-US" sz="2800" dirty="0" err="1">
                <a:latin typeface="Times New Roman" panose="02020603050405020304" pitchFamily="18" charset="0"/>
                <a:cs typeface="Times New Roman" panose="02020603050405020304" pitchFamily="18" charset="0"/>
              </a:rPr>
              <a:t>Semenovich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Kronrod</a:t>
            </a:r>
            <a:r>
              <a:rPr lang="en-US" sz="2800" dirty="0">
                <a:latin typeface="Times New Roman" panose="02020603050405020304" pitchFamily="18" charset="0"/>
                <a:cs typeface="Times New Roman" panose="02020603050405020304" pitchFamily="18" charset="0"/>
              </a:rPr>
              <a:t>, enabled the </a:t>
            </a:r>
            <a:r>
              <a:rPr lang="en-US" sz="2800" dirty="0" smtClean="0">
                <a:latin typeface="Times New Roman" panose="02020603050405020304" pitchFamily="18" charset="0"/>
                <a:cs typeface="Times New Roman" panose="02020603050405020304" pitchFamily="18" charset="0"/>
              </a:rPr>
              <a:t>laboratory </a:t>
            </a:r>
            <a:r>
              <a:rPr lang="en-US" sz="2800" dirty="0">
                <a:latin typeface="Times New Roman" panose="02020603050405020304" pitchFamily="18" charset="0"/>
                <a:cs typeface="Times New Roman" panose="02020603050405020304" pitchFamily="18" charset="0"/>
              </a:rPr>
              <a:t>staff to pursue promising directions in computer mathematics that did not directly relate to the needs of the research of the physical institute. In particular, they were engaged in:</a:t>
            </a:r>
          </a:p>
          <a:p>
            <a:pPr algn="just"/>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12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4869160"/>
            <a:ext cx="8229600" cy="1656184"/>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When I met with A. Lehman in 1966, it turned out that we had long been acquainted - in 1952 and 1953 we </a:t>
            </a:r>
            <a:r>
              <a:rPr lang="en-US" sz="2800" dirty="0" smtClean="0">
                <a:latin typeface="Times New Roman" panose="02020603050405020304" pitchFamily="18" charset="0"/>
                <a:cs typeface="Times New Roman" panose="02020603050405020304" pitchFamily="18" charset="0"/>
              </a:rPr>
              <a:t>were </a:t>
            </a:r>
            <a:r>
              <a:rPr lang="en-US" sz="2800" dirty="0">
                <a:latin typeface="Times New Roman" panose="02020603050405020304" pitchFamily="18" charset="0"/>
                <a:cs typeface="Times New Roman" panose="02020603050405020304" pitchFamily="18" charset="0"/>
              </a:rPr>
              <a:t>in the same young pioneer camp (a Soviet analogue of American scout camp).</a:t>
            </a:r>
            <a:endParaRPr lang="ru-RU" sz="2800" dirty="0">
              <a:latin typeface="Times New Roman" panose="02020603050405020304" pitchFamily="18" charset="0"/>
              <a:cs typeface="Times New Roman" panose="02020603050405020304" pitchFamily="18" charset="0"/>
            </a:endParaRPr>
          </a:p>
        </p:txBody>
      </p:sp>
      <p:pic>
        <p:nvPicPr>
          <p:cNvPr id="3074" name="Picture 2" descr="D:\photos\Andrew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16632"/>
            <a:ext cx="324036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2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539552" y="620688"/>
            <a:ext cx="8229600" cy="5688632"/>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At ITEP we were working only for a short time. In the spring of 1968, A.S. </a:t>
            </a:r>
            <a:r>
              <a:rPr lang="en-US" sz="2800" dirty="0" err="1">
                <a:latin typeface="Times New Roman" panose="02020603050405020304" pitchFamily="18" charset="0"/>
                <a:cs typeface="Times New Roman" panose="02020603050405020304" pitchFamily="18" charset="0"/>
              </a:rPr>
              <a:t>Kronrod</a:t>
            </a:r>
            <a:r>
              <a:rPr lang="en-US" sz="2800" dirty="0">
                <a:latin typeface="Times New Roman" panose="02020603050405020304" pitchFamily="18" charset="0"/>
                <a:cs typeface="Times New Roman" panose="02020603050405020304" pitchFamily="18" charset="0"/>
              </a:rPr>
              <a:t> was fired from the institute and the laboratory was disbanded. The formal </a:t>
            </a:r>
            <a:r>
              <a:rPr lang="en-US" sz="2800" dirty="0" smtClean="0">
                <a:latin typeface="Times New Roman" panose="02020603050405020304" pitchFamily="18" charset="0"/>
                <a:cs typeface="Times New Roman" panose="02020603050405020304" pitchFamily="18" charset="0"/>
              </a:rPr>
              <a:t>reason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was the signing by several employees of the laboratory </a:t>
            </a:r>
            <a:r>
              <a:rPr lang="en-US" sz="2800" dirty="0" smtClean="0">
                <a:latin typeface="Times New Roman" panose="02020603050405020304" pitchFamily="18" charset="0"/>
                <a:cs typeface="Times New Roman" panose="02020603050405020304" pitchFamily="18" charset="0"/>
              </a:rPr>
              <a:t>of the letter </a:t>
            </a:r>
            <a:r>
              <a:rPr lang="en-US" sz="2800" dirty="0">
                <a:latin typeface="Times New Roman" panose="02020603050405020304" pitchFamily="18" charset="0"/>
                <a:cs typeface="Times New Roman" panose="02020603050405020304" pitchFamily="18" charset="0"/>
              </a:rPr>
              <a:t>of "ninety-nine" in defense of the mathematician A.S. Esenin-</a:t>
            </a:r>
            <a:r>
              <a:rPr lang="en-US" sz="2800" dirty="0" err="1">
                <a:latin typeface="Times New Roman" panose="02020603050405020304" pitchFamily="18" charset="0"/>
                <a:cs typeface="Times New Roman" panose="02020603050405020304" pitchFamily="18" charset="0"/>
              </a:rPr>
              <a:t>Volpin</a:t>
            </a:r>
            <a:r>
              <a:rPr lang="en-US" sz="2800" dirty="0">
                <a:latin typeface="Times New Roman" panose="02020603050405020304" pitchFamily="18" charset="0"/>
                <a:cs typeface="Times New Roman" panose="02020603050405020304" pitchFamily="18" charset="0"/>
              </a:rPr>
              <a:t>. A considerable part of our </a:t>
            </a:r>
            <a:r>
              <a:rPr lang="en-US" sz="2800" dirty="0" smtClean="0">
                <a:latin typeface="Times New Roman" panose="02020603050405020304" pitchFamily="18" charset="0"/>
                <a:cs typeface="Times New Roman" panose="02020603050405020304" pitchFamily="18" charset="0"/>
              </a:rPr>
              <a:t>team </a:t>
            </a:r>
            <a:r>
              <a:rPr lang="en-US" sz="2800" dirty="0">
                <a:latin typeface="Times New Roman" panose="02020603050405020304" pitchFamily="18" charset="0"/>
                <a:cs typeface="Times New Roman" panose="02020603050405020304" pitchFamily="18" charset="0"/>
              </a:rPr>
              <a:t>was sheltered by Academician V.A. </a:t>
            </a:r>
            <a:r>
              <a:rPr lang="en-US" sz="2800" dirty="0" err="1">
                <a:latin typeface="Times New Roman" panose="02020603050405020304" pitchFamily="18" charset="0"/>
                <a:cs typeface="Times New Roman" panose="02020603050405020304" pitchFamily="18" charset="0"/>
              </a:rPr>
              <a:t>Trapeznikov</a:t>
            </a:r>
            <a:r>
              <a:rPr lang="en-US" sz="2800" dirty="0">
                <a:latin typeface="Times New Roman" panose="02020603050405020304" pitchFamily="18" charset="0"/>
                <a:cs typeface="Times New Roman" panose="02020603050405020304" pitchFamily="18" charset="0"/>
              </a:rPr>
              <a:t> at the Institute for Control Problems (ICP). Unfortunately, the authorities did not allow A.S. </a:t>
            </a:r>
            <a:r>
              <a:rPr lang="en-US" sz="2800" dirty="0" err="1">
                <a:latin typeface="Times New Roman" panose="02020603050405020304" pitchFamily="18" charset="0"/>
                <a:cs typeface="Times New Roman" panose="02020603050405020304" pitchFamily="18" charset="0"/>
              </a:rPr>
              <a:t>Kronrod</a:t>
            </a:r>
            <a:r>
              <a:rPr lang="en-US" sz="2800" dirty="0">
                <a:latin typeface="Times New Roman" panose="02020603050405020304" pitchFamily="18" charset="0"/>
                <a:cs typeface="Times New Roman" panose="02020603050405020304" pitchFamily="18" charset="0"/>
              </a:rPr>
              <a:t> to move with us, so Vladimir </a:t>
            </a:r>
            <a:r>
              <a:rPr lang="en-US" sz="2800" dirty="0" err="1">
                <a:latin typeface="Times New Roman" panose="02020603050405020304" pitchFamily="18" charset="0"/>
                <a:cs typeface="Times New Roman" panose="02020603050405020304" pitchFamily="18" charset="0"/>
              </a:rPr>
              <a:t>L’vovich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Arlazarov</a:t>
            </a:r>
            <a:r>
              <a:rPr lang="en-US" sz="2800" dirty="0">
                <a:latin typeface="Times New Roman" panose="02020603050405020304" pitchFamily="18" charset="0"/>
                <a:cs typeface="Times New Roman" panose="02020603050405020304" pitchFamily="18" charset="0"/>
              </a:rPr>
              <a:t> became the head of the team. Normal work places in the ICP did not appear right away, so our seminar was held in a very long corridor under the roof of the ICP building.</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3740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19695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Andrey continued to work on the problems associated with graph isomorphism, and in 1971 he defended his thesis on the enumeration of all cellular algebras and associative schemes of small order. These were pioneering results. Only 20 years later such problems began to be solved by mathematicians of many countries, including Germany, Israel, USA and Japan.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39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764704"/>
            <a:ext cx="8229600" cy="5361459"/>
          </a:xfrm>
        </p:spPr>
        <p:txBody>
          <a:bodyPr>
            <a:normAutofit fontScale="92500" lnSpcReduction="10000"/>
          </a:bodyPr>
          <a:lstStyle/>
          <a:p>
            <a:pPr marL="0" indent="0" algn="just">
              <a:buNone/>
            </a:pPr>
            <a:r>
              <a:rPr lang="en-US" sz="3000" dirty="0">
                <a:latin typeface="Times New Roman" panose="02020603050405020304" pitchFamily="18" charset="0"/>
                <a:cs typeface="Times New Roman" panose="02020603050405020304" pitchFamily="18" charset="0"/>
              </a:rPr>
              <a:t>The Higher Attestation Commission (HAC) sent the thesis for review to </a:t>
            </a:r>
            <a:r>
              <a:rPr lang="en-US" sz="3000" dirty="0" err="1">
                <a:latin typeface="Times New Roman" panose="02020603050405020304" pitchFamily="18" charset="0"/>
                <a:cs typeface="Times New Roman" panose="02020603050405020304" pitchFamily="18" charset="0"/>
              </a:rPr>
              <a:t>Yu.I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Zhuravlev</a:t>
            </a:r>
            <a:r>
              <a:rPr lang="en-US" sz="3000" dirty="0">
                <a:latin typeface="Times New Roman" panose="02020603050405020304" pitchFamily="18" charset="0"/>
                <a:cs typeface="Times New Roman" panose="02020603050405020304" pitchFamily="18" charset="0"/>
              </a:rPr>
              <a:t>. To the credit of </a:t>
            </a:r>
            <a:r>
              <a:rPr lang="en-US" sz="3000" dirty="0" err="1">
                <a:latin typeface="Times New Roman" panose="02020603050405020304" pitchFamily="18" charset="0"/>
                <a:cs typeface="Times New Roman" panose="02020603050405020304" pitchFamily="18" charset="0"/>
              </a:rPr>
              <a:t>Yuriy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Ivanovich</a:t>
            </a:r>
            <a:r>
              <a:rPr lang="en-US" sz="3000" dirty="0">
                <a:latin typeface="Times New Roman" panose="02020603050405020304" pitchFamily="18" charset="0"/>
                <a:cs typeface="Times New Roman" panose="02020603050405020304" pitchFamily="18" charset="0"/>
              </a:rPr>
              <a:t>, I must say that he delayed as long as he could the negative report demanded of him by the functionary from mathematics S.V. </a:t>
            </a:r>
            <a:r>
              <a:rPr lang="en-US" sz="3000" dirty="0" err="1">
                <a:latin typeface="Times New Roman" panose="02020603050405020304" pitchFamily="18" charset="0"/>
                <a:cs typeface="Times New Roman" panose="02020603050405020304" pitchFamily="18" charset="0"/>
              </a:rPr>
              <a:t>Yablonsky</a:t>
            </a:r>
            <a:r>
              <a:rPr lang="en-US" sz="3000" dirty="0">
                <a:latin typeface="Times New Roman" panose="02020603050405020304" pitchFamily="18" charset="0"/>
                <a:cs typeface="Times New Roman" panose="02020603050405020304" pitchFamily="18" charset="0"/>
              </a:rPr>
              <a:t>, the famous obscurantist and </a:t>
            </a:r>
            <a:r>
              <a:rPr lang="en-US" sz="3000" dirty="0" err="1">
                <a:latin typeface="Times New Roman" panose="02020603050405020304" pitchFamily="18" charset="0"/>
                <a:cs typeface="Times New Roman" panose="02020603050405020304" pitchFamily="18" charset="0"/>
              </a:rPr>
              <a:t>antisemite</a:t>
            </a:r>
            <a:r>
              <a:rPr lang="en-US" sz="3000" dirty="0">
                <a:latin typeface="Times New Roman" panose="02020603050405020304" pitchFamily="18" charset="0"/>
                <a:cs typeface="Times New Roman" panose="02020603050405020304" pitchFamily="18" charset="0"/>
              </a:rPr>
              <a:t>, personal enemy of A.S. </a:t>
            </a:r>
            <a:r>
              <a:rPr lang="en-US" sz="3000" dirty="0" err="1">
                <a:latin typeface="Times New Roman" panose="02020603050405020304" pitchFamily="18" charset="0"/>
                <a:cs typeface="Times New Roman" panose="02020603050405020304" pitchFamily="18" charset="0"/>
              </a:rPr>
              <a:t>Kronrod</a:t>
            </a:r>
            <a:r>
              <a:rPr lang="en-US" sz="3000" dirty="0">
                <a:latin typeface="Times New Roman" panose="02020603050405020304" pitchFamily="18" charset="0"/>
                <a:cs typeface="Times New Roman" panose="02020603050405020304" pitchFamily="18" charset="0"/>
              </a:rPr>
              <a:t>. In the end, the required review was sent to the HAC, and the Expert Council for Mathematics of the HAC, headed by the same S.V. </a:t>
            </a:r>
            <a:r>
              <a:rPr lang="en-US" sz="3000" dirty="0" err="1">
                <a:latin typeface="Times New Roman" panose="02020603050405020304" pitchFamily="18" charset="0"/>
                <a:cs typeface="Times New Roman" panose="02020603050405020304" pitchFamily="18" charset="0"/>
              </a:rPr>
              <a:t>Yablonsky</a:t>
            </a:r>
            <a:r>
              <a:rPr lang="en-US" sz="3000" dirty="0">
                <a:latin typeface="Times New Roman" panose="02020603050405020304" pitchFamily="18" charset="0"/>
                <a:cs typeface="Times New Roman" panose="02020603050405020304" pitchFamily="18" charset="0"/>
              </a:rPr>
              <a:t>, rejected the thesis. The reason for the refusal was formulated as follows: "This is not mathematics.“</a:t>
            </a:r>
          </a:p>
          <a:p>
            <a:pPr marL="0" indent="0" algn="just">
              <a:buNone/>
            </a:pPr>
            <a:r>
              <a:rPr lang="en-US" sz="3000" dirty="0">
                <a:latin typeface="Times New Roman" panose="02020603050405020304" pitchFamily="18" charset="0"/>
                <a:cs typeface="Times New Roman" panose="02020603050405020304" pitchFamily="18" charset="0"/>
              </a:rPr>
              <a:t>Subsequently, Andrey bitterly said: "I'm not a mathematician, I'm a programmer."</a:t>
            </a:r>
            <a:endParaRPr lang="ru-RU" sz="30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6006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917032"/>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Unfortunately, after that, Andrey ceased to deal with algebra and combinatorics, but became an </a:t>
            </a:r>
            <a:r>
              <a:rPr lang="en-US" sz="2800" dirty="0" err="1">
                <a:latin typeface="Times New Roman" panose="02020603050405020304" pitchFamily="18" charset="0"/>
                <a:cs typeface="Times New Roman" panose="02020603050405020304" pitchFamily="18" charset="0"/>
              </a:rPr>
              <a:t>algorithmist</a:t>
            </a:r>
            <a:r>
              <a:rPr lang="en-US" sz="2800" dirty="0">
                <a:latin typeface="Times New Roman" panose="02020603050405020304" pitchFamily="18" charset="0"/>
                <a:cs typeface="Times New Roman" panose="02020603050405020304" pitchFamily="18" charset="0"/>
              </a:rPr>
              <a:t>, system analyst and programmer in other areas - database management systems (DBMS), automated management systems for industry and administration. In 1973 he defended his thesis in this area, and in 1990 he was awarded the USSR Council of Ministers Prize for his participation in the development and implementation of the DBMS INES.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8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395536" y="1988840"/>
            <a:ext cx="8229600" cy="3312368"/>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It should be noted that Andrey's interests were not limited  to data base programming. In particular, in the late 1970s, at the request of physicists engaged in the study of quantum effects, he wrote a program simulating these effects and visualizing a three-dimensional image on the display screen using binocular vision. At that time, this was quite novel and it caused surprise and admiration among his colleagues.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655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88640"/>
            <a:ext cx="8229600" cy="6408712"/>
          </a:xfrm>
        </p:spPr>
        <p:txBody>
          <a:bodyPr>
            <a:noAutofit/>
          </a:bodyPr>
          <a:lstStyle/>
          <a:p>
            <a:pPr marL="0" indent="0" algn="just">
              <a:buNone/>
            </a:pPr>
            <a:r>
              <a:rPr lang="en-US" sz="2700" dirty="0">
                <a:latin typeface="Times New Roman" panose="02020603050405020304" pitchFamily="18" charset="0"/>
                <a:cs typeface="Times New Roman" panose="02020603050405020304" pitchFamily="18" charset="0"/>
              </a:rPr>
              <a:t>In 1976, as part of our team, he moved to the Institute for System Analysis (ISA), which was spun from the ICP. In ISA, we worked together until 1990. In 1990 Andrey joined the "landing party" of our group in the Silicon Valley (California), and a year later I joined them. In the startup formed </a:t>
            </a:r>
            <a:r>
              <a:rPr lang="en-US" sz="2700" dirty="0" smtClean="0">
                <a:latin typeface="Times New Roman" panose="02020603050405020304" pitchFamily="18" charset="0"/>
                <a:cs typeface="Times New Roman" panose="02020603050405020304" pitchFamily="18" charset="0"/>
              </a:rPr>
              <a:t>there, the </a:t>
            </a:r>
            <a:r>
              <a:rPr lang="en-US" sz="2700" dirty="0">
                <a:latin typeface="Times New Roman" panose="02020603050405020304" pitchFamily="18" charset="0"/>
                <a:cs typeface="Times New Roman" panose="02020603050405020304" pitchFamily="18" charset="0"/>
              </a:rPr>
              <a:t>Cognitive Technology Inc, we were engaged in optical recognition systems (OCR). The Cuneiform OCR that we created there was at that time  </a:t>
            </a:r>
            <a:r>
              <a:rPr lang="en-US" sz="2700" dirty="0" smtClean="0">
                <a:latin typeface="Times New Roman" panose="02020603050405020304" pitchFamily="18" charset="0"/>
                <a:cs typeface="Times New Roman" panose="02020603050405020304" pitchFamily="18" charset="0"/>
              </a:rPr>
              <a:t>the best </a:t>
            </a:r>
            <a:r>
              <a:rPr lang="en-US" sz="2700" dirty="0">
                <a:latin typeface="Times New Roman" panose="02020603050405020304" pitchFamily="18" charset="0"/>
                <a:cs typeface="Times New Roman" panose="02020603050405020304" pitchFamily="18" charset="0"/>
              </a:rPr>
              <a:t>in the world. But in the following years the company could not </a:t>
            </a:r>
            <a:r>
              <a:rPr lang="en-US" sz="2700" dirty="0" smtClean="0">
                <a:latin typeface="Times New Roman" panose="02020603050405020304" pitchFamily="18" charset="0"/>
                <a:cs typeface="Times New Roman" panose="02020603050405020304" pitchFamily="18" charset="0"/>
              </a:rPr>
              <a:t>compete </a:t>
            </a:r>
            <a:r>
              <a:rPr lang="en-US" sz="2700" dirty="0">
                <a:latin typeface="Times New Roman" panose="02020603050405020304" pitchFamily="18" charset="0"/>
                <a:cs typeface="Times New Roman" panose="02020603050405020304" pitchFamily="18" charset="0"/>
              </a:rPr>
              <a:t>and disintegrated, so in 1994-95, Andrey and I had </a:t>
            </a:r>
            <a:r>
              <a:rPr lang="en-US" sz="2700" dirty="0" smtClean="0">
                <a:latin typeface="Times New Roman" panose="02020603050405020304" pitchFamily="18" charset="0"/>
                <a:cs typeface="Times New Roman" panose="02020603050405020304" pitchFamily="18" charset="0"/>
              </a:rPr>
              <a:t>to join </a:t>
            </a:r>
            <a:r>
              <a:rPr lang="en-US" sz="2700" dirty="0">
                <a:latin typeface="Times New Roman" panose="02020603050405020304" pitchFamily="18" charset="0"/>
                <a:cs typeface="Times New Roman" panose="02020603050405020304" pitchFamily="18" charset="0"/>
              </a:rPr>
              <a:t>different </a:t>
            </a:r>
            <a:r>
              <a:rPr lang="en-US" sz="2700" dirty="0" smtClean="0">
                <a:latin typeface="Times New Roman" panose="02020603050405020304" pitchFamily="18" charset="0"/>
                <a:cs typeface="Times New Roman" panose="02020603050405020304" pitchFamily="18" charset="0"/>
              </a:rPr>
              <a:t>hi-tech </a:t>
            </a:r>
            <a:r>
              <a:rPr lang="en-US" sz="2700" dirty="0">
                <a:latin typeface="Times New Roman" panose="02020603050405020304" pitchFamily="18" charset="0"/>
                <a:cs typeface="Times New Roman" panose="02020603050405020304" pitchFamily="18" charset="0"/>
              </a:rPr>
              <a:t>companies. </a:t>
            </a:r>
            <a:r>
              <a:rPr lang="en-US" sz="2700" dirty="0">
                <a:latin typeface="Times New Roman" panose="02020603050405020304" pitchFamily="18" charset="0"/>
                <a:cs typeface="Times New Roman" panose="02020603050405020304" pitchFamily="18" charset="0"/>
              </a:rPr>
              <a:t>U</a:t>
            </a:r>
            <a:r>
              <a:rPr lang="en-US" sz="2700" dirty="0" smtClean="0">
                <a:latin typeface="Times New Roman" panose="02020603050405020304" pitchFamily="18" charset="0"/>
                <a:cs typeface="Times New Roman" panose="02020603050405020304" pitchFamily="18" charset="0"/>
              </a:rPr>
              <a:t>ntil </a:t>
            </a:r>
            <a:r>
              <a:rPr lang="en-US" sz="2700" dirty="0">
                <a:latin typeface="Times New Roman" panose="02020603050405020304" pitchFamily="18" charset="0"/>
                <a:cs typeface="Times New Roman" panose="02020603050405020304" pitchFamily="18" charset="0"/>
              </a:rPr>
              <a:t>my return to Russia in 2009 we lived close to each other and met often. After we began to live in different countries, we maintained telephone and skype relations until Andrey passed away in 2012.</a:t>
            </a: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98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2420889"/>
            <a:ext cx="8229600" cy="2232248"/>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It is worth noting that Andrey was a mathematician of a brilliant Olympic style. Published in 1965, his  collection of problems of the school mathematical </a:t>
            </a:r>
            <a:r>
              <a:rPr lang="en-US" sz="2800" dirty="0" smtClean="0">
                <a:latin typeface="Times New Roman" panose="02020603050405020304" pitchFamily="18" charset="0"/>
                <a:cs typeface="Times New Roman" panose="02020603050405020304" pitchFamily="18" charset="0"/>
              </a:rPr>
              <a:t>Olympiads </a:t>
            </a:r>
            <a:r>
              <a:rPr lang="en-US" sz="2800" dirty="0">
                <a:latin typeface="Times New Roman" panose="02020603050405020304" pitchFamily="18" charset="0"/>
                <a:cs typeface="Times New Roman" panose="02020603050405020304" pitchFamily="18" charset="0"/>
              </a:rPr>
              <a:t>of the Moscow State University is still considered one of the best books of this genre.</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3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88641"/>
            <a:ext cx="8229600" cy="3024336"/>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The very list of authors of the problems presented in this collection, from G. Adelson-</a:t>
            </a:r>
            <a:r>
              <a:rPr lang="en-US" sz="2800" dirty="0" err="1">
                <a:latin typeface="Times New Roman" panose="02020603050405020304" pitchFamily="18" charset="0"/>
                <a:cs typeface="Times New Roman" panose="02020603050405020304" pitchFamily="18" charset="0"/>
              </a:rPr>
              <a:t>Velsky</a:t>
            </a:r>
            <a:r>
              <a:rPr lang="en-US" sz="2800" dirty="0">
                <a:latin typeface="Times New Roman" panose="02020603050405020304" pitchFamily="18" charset="0"/>
                <a:cs typeface="Times New Roman" panose="02020603050405020304" pitchFamily="18" charset="0"/>
              </a:rPr>
              <a:t> and V. Arnold to D. Fuchs and A. </a:t>
            </a:r>
            <a:r>
              <a:rPr lang="en-US" sz="2800" dirty="0" err="1">
                <a:latin typeface="Times New Roman" panose="02020603050405020304" pitchFamily="18" charset="0"/>
                <a:cs typeface="Times New Roman" panose="02020603050405020304" pitchFamily="18" charset="0"/>
              </a:rPr>
              <a:t>Khovansky</a:t>
            </a:r>
            <a:r>
              <a:rPr lang="en-US" sz="2800" dirty="0">
                <a:latin typeface="Times New Roman" panose="02020603050405020304" pitchFamily="18" charset="0"/>
                <a:cs typeface="Times New Roman" panose="02020603050405020304" pitchFamily="18" charset="0"/>
              </a:rPr>
              <a:t>, is simply amazing. Dozens of brilliant young (at that time) mathematicians, who became members of the world's mathematical elite, were pleased to participate in the training of school children.</a:t>
            </a:r>
            <a:endParaRPr lang="ru-RU" sz="2800" dirty="0">
              <a:latin typeface="Times New Roman" panose="02020603050405020304" pitchFamily="18" charset="0"/>
              <a:cs typeface="Times New Roman" panose="02020603050405020304" pitchFamily="18" charset="0"/>
            </a:endParaRPr>
          </a:p>
        </p:txBody>
      </p:sp>
      <p:pic>
        <p:nvPicPr>
          <p:cNvPr id="4098" name="Picture 2" descr="D:\photos\Школа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56992"/>
            <a:ext cx="5256584" cy="338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8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124944"/>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Andrey was a reliable colleague and loyal friend. In any activity (including washing the floors and cleaning the room), he would find a highlight, allowing you to go about business without much strain. With great pleasure I remember the business trips with Andrey to Yerevan and Vladivostok, spring kayak trips on the </a:t>
            </a:r>
            <a:r>
              <a:rPr lang="en-US" sz="2800" dirty="0" smtClean="0">
                <a:latin typeface="Times New Roman" panose="02020603050405020304" pitchFamily="18" charset="0"/>
                <a:cs typeface="Times New Roman" panose="02020603050405020304" pitchFamily="18" charset="0"/>
              </a:rPr>
              <a:t>high</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water and </a:t>
            </a:r>
            <a:r>
              <a:rPr lang="en-US" sz="2800" dirty="0" smtClean="0">
                <a:latin typeface="Times New Roman" panose="02020603050405020304" pitchFamily="18" charset="0"/>
                <a:cs typeface="Times New Roman" panose="02020603050405020304" pitchFamily="18" charset="0"/>
              </a:rPr>
              <a:t>the kayak </a:t>
            </a:r>
            <a:r>
              <a:rPr lang="en-US" sz="2800" dirty="0">
                <a:latin typeface="Times New Roman" panose="02020603050405020304" pitchFamily="18" charset="0"/>
                <a:cs typeface="Times New Roman" panose="02020603050405020304" pitchFamily="18" charset="0"/>
              </a:rPr>
              <a:t>campaign in Karelia under his leadership.</a:t>
            </a:r>
            <a:endParaRPr lang="ru-RU" sz="2800" b="1" dirty="0">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201626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1"/>
            <a:ext cx="8229600" cy="3412976"/>
          </a:xfrm>
        </p:spPr>
        <p:txBody>
          <a:bodyPr>
            <a:normAutofit lnSpcReduction="10000"/>
          </a:bodyPr>
          <a:lstStyle/>
          <a:p>
            <a:pPr algn="just">
              <a:buFontTx/>
              <a:buChar char="-"/>
            </a:pPr>
            <a:r>
              <a:rPr lang="en-US" sz="2800" dirty="0">
                <a:latin typeface="Times New Roman" panose="02020603050405020304" pitchFamily="18" charset="0"/>
                <a:cs typeface="Times New Roman" panose="02020603050405020304" pitchFamily="18" charset="0"/>
              </a:rPr>
              <a:t>pattern recognition (prototypes of modern neural networks),</a:t>
            </a:r>
          </a:p>
          <a:p>
            <a:pPr algn="just">
              <a:buFontTx/>
              <a:buChar char="-"/>
            </a:pPr>
            <a:r>
              <a:rPr lang="en-US" sz="2800" dirty="0">
                <a:latin typeface="Times New Roman" panose="02020603050405020304" pitchFamily="18" charset="0"/>
                <a:cs typeface="Times New Roman" panose="02020603050405020304" pitchFamily="18" charset="0"/>
              </a:rPr>
              <a:t>chess programming (the program </a:t>
            </a:r>
            <a:r>
              <a:rPr lang="en-US" sz="2800" dirty="0" err="1" smtClean="0">
                <a:latin typeface="Times New Roman" panose="02020603050405020304" pitchFamily="18" charset="0"/>
                <a:cs typeface="Times New Roman" panose="02020603050405020304" pitchFamily="18" charset="0"/>
              </a:rPr>
              <a:t>Kaissa</a:t>
            </a:r>
            <a:r>
              <a:rPr lang="en-US" sz="2800" dirty="0" smtClean="0">
                <a:latin typeface="Times New Roman" panose="02020603050405020304" pitchFamily="18" charset="0"/>
                <a:cs typeface="Times New Roman" panose="02020603050405020304" pitchFamily="18" charset="0"/>
              </a:rPr>
              <a:t>, developed </a:t>
            </a:r>
            <a:r>
              <a:rPr lang="en-US" sz="2800" dirty="0">
                <a:latin typeface="Times New Roman" panose="02020603050405020304" pitchFamily="18" charset="0"/>
                <a:cs typeface="Times New Roman" panose="02020603050405020304" pitchFamily="18" charset="0"/>
              </a:rPr>
              <a:t>in ITEP and later rewritten to work on more powerful </a:t>
            </a:r>
            <a:r>
              <a:rPr lang="en-US" sz="2800" dirty="0" smtClean="0">
                <a:latin typeface="Times New Roman" panose="02020603050405020304" pitchFamily="18" charset="0"/>
                <a:cs typeface="Times New Roman" panose="02020603050405020304" pitchFamily="18" charset="0"/>
              </a:rPr>
              <a:t>computers, </a:t>
            </a:r>
            <a:r>
              <a:rPr lang="en-US" sz="2800" dirty="0">
                <a:latin typeface="Times New Roman" panose="02020603050405020304" pitchFamily="18" charset="0"/>
                <a:cs typeface="Times New Roman" panose="02020603050405020304" pitchFamily="18" charset="0"/>
              </a:rPr>
              <a:t>was the first world champion among chess programs), </a:t>
            </a:r>
          </a:p>
          <a:p>
            <a:pPr algn="just">
              <a:buFontTx/>
              <a:buChar char="-"/>
            </a:pPr>
            <a:r>
              <a:rPr lang="en-US" sz="2800" dirty="0">
                <a:latin typeface="Times New Roman" panose="02020603050405020304" pitchFamily="18" charset="0"/>
                <a:cs typeface="Times New Roman" panose="02020603050405020304" pitchFamily="18" charset="0"/>
              </a:rPr>
              <a:t>computer graphics of moving objects (now this is called computer animation).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637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124745"/>
            <a:ext cx="8229600" cy="4464496"/>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Andrey had a strong sense of humor. During the preparation for the aforementioned rather long kayaking trip to the uninhabited places of Karelia, someone suggested taking a gun with him to hunt for fresh wildfowl. Andrew categorically banned this, but instructed to stock up on a variety of fishing gear. "It is immoral to kill birds that fly about their business and do not do anything bad to us. But when I bathe my line and hook and the greedy pike grabs it - it's quite another matter" - he explained in all seriousness.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66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55699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Another example. Andrey drove in the night on the freeway in California well above the speed limit and he was stopped by a policeman who overtook him. There followed such a dialogue: "Why are you going so fast?" - "I'm going with the speed of traffic" - "Where did you see the traffic on an empty highway?" - "Well, you and me." The policeman laughed and dismissed Andrey without issuing a fine to him.</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2659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395536" y="4365104"/>
            <a:ext cx="8229600" cy="1512168"/>
          </a:xfrm>
        </p:spPr>
        <p:txBody>
          <a:bodyPr>
            <a:normAutofit/>
          </a:bodyPr>
          <a:lstStyle/>
          <a:p>
            <a:pPr marL="0" indent="0" algn="just">
              <a:buNone/>
            </a:pPr>
            <a:r>
              <a:rPr lang="en-US" sz="2700" dirty="0">
                <a:latin typeface="Times New Roman" panose="02020603050405020304" pitchFamily="18" charset="0"/>
                <a:cs typeface="Times New Roman" panose="02020603050405020304" pitchFamily="18" charset="0"/>
              </a:rPr>
              <a:t>With Boris </a:t>
            </a:r>
            <a:r>
              <a:rPr lang="en-US" sz="2700" dirty="0" err="1">
                <a:latin typeface="Times New Roman" panose="02020603050405020304" pitchFamily="18" charset="0"/>
                <a:cs typeface="Times New Roman" panose="02020603050405020304" pitchFamily="18" charset="0"/>
              </a:rPr>
              <a:t>Weisfeiler</a:t>
            </a:r>
            <a:r>
              <a:rPr lang="en-US" sz="2700" dirty="0">
                <a:latin typeface="Times New Roman" panose="02020603050405020304" pitchFamily="18" charset="0"/>
                <a:cs typeface="Times New Roman" panose="02020603050405020304" pitchFamily="18" charset="0"/>
              </a:rPr>
              <a:t> everything was much more complicated. Boris was a very </a:t>
            </a:r>
            <a:r>
              <a:rPr lang="en-US" sz="2700" dirty="0" smtClean="0">
                <a:latin typeface="Times New Roman" panose="02020603050405020304" pitchFamily="18" charset="0"/>
                <a:cs typeface="Times New Roman" panose="02020603050405020304" pitchFamily="18" charset="0"/>
              </a:rPr>
              <a:t>reserved </a:t>
            </a:r>
            <a:r>
              <a:rPr lang="en-US" sz="2700" dirty="0">
                <a:latin typeface="Times New Roman" panose="02020603050405020304" pitchFamily="18" charset="0"/>
                <a:cs typeface="Times New Roman" panose="02020603050405020304" pitchFamily="18" charset="0"/>
              </a:rPr>
              <a:t>person, it was difficult for him to get along with people.</a:t>
            </a:r>
          </a:p>
          <a:p>
            <a:pPr marL="0" indent="0">
              <a:buNone/>
            </a:pPr>
            <a:endParaRPr lang="ru-RU" dirty="0"/>
          </a:p>
        </p:txBody>
      </p:sp>
      <p:pic>
        <p:nvPicPr>
          <p:cNvPr id="5122" name="Picture 2" descr="D:\photos\Борис Вейсфейлер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916831"/>
            <a:ext cx="8229600" cy="3816425"/>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He hated any injustice and antisemitism. So in the process of parting with the ITEP, he grappled with a certain communist party functionary and for that he was expelled from the Komsomol.</a:t>
            </a:r>
          </a:p>
          <a:p>
            <a:pPr marL="0" indent="0" algn="just">
              <a:buNone/>
            </a:pPr>
            <a:r>
              <a:rPr lang="en-US" sz="2800" dirty="0">
                <a:latin typeface="Times New Roman" panose="02020603050405020304" pitchFamily="18" charset="0"/>
                <a:cs typeface="Times New Roman" panose="02020603050405020304" pitchFamily="18" charset="0"/>
              </a:rPr>
              <a:t>At the final banquet of the winter school in </a:t>
            </a:r>
            <a:r>
              <a:rPr lang="en-US" sz="2800" dirty="0" err="1">
                <a:latin typeface="Times New Roman" panose="02020603050405020304" pitchFamily="18" charset="0"/>
                <a:cs typeface="Times New Roman" panose="02020603050405020304" pitchFamily="18" charset="0"/>
              </a:rPr>
              <a:t>Viljandi</a:t>
            </a:r>
            <a:r>
              <a:rPr lang="en-US" sz="2800" dirty="0">
                <a:latin typeface="Times New Roman" panose="02020603050405020304" pitchFamily="18" charset="0"/>
                <a:cs typeface="Times New Roman" panose="02020603050405020304" pitchFamily="18" charset="0"/>
              </a:rPr>
              <a:t>, not having heard the context in which L. Makar-</a:t>
            </a:r>
            <a:r>
              <a:rPr lang="en-US" sz="2800" dirty="0" err="1">
                <a:latin typeface="Times New Roman" panose="02020603050405020304" pitchFamily="18" charset="0"/>
                <a:cs typeface="Times New Roman" panose="02020603050405020304" pitchFamily="18" charset="0"/>
              </a:rPr>
              <a:t>Limanov</a:t>
            </a:r>
            <a:r>
              <a:rPr lang="en-US" sz="2800" dirty="0">
                <a:latin typeface="Times New Roman" panose="02020603050405020304" pitchFamily="18" charset="0"/>
                <a:cs typeface="Times New Roman" panose="02020603050405020304" pitchFamily="18" charset="0"/>
              </a:rPr>
              <a:t> jokingly used the word "</a:t>
            </a:r>
            <a:r>
              <a:rPr lang="en-US" sz="2800" dirty="0" err="1">
                <a:latin typeface="Times New Roman" panose="02020603050405020304" pitchFamily="18" charset="0"/>
                <a:cs typeface="Times New Roman" panose="02020603050405020304" pitchFamily="18" charset="0"/>
              </a:rPr>
              <a:t>Zhid</a:t>
            </a:r>
            <a:r>
              <a:rPr lang="en-US" sz="2800" dirty="0">
                <a:latin typeface="Times New Roman" panose="02020603050405020304" pitchFamily="18" charset="0"/>
                <a:cs typeface="Times New Roman" panose="02020603050405020304" pitchFamily="18" charset="0"/>
              </a:rPr>
              <a:t>" (the Russian contemptuous name for Jews), he tried to fight him.</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73703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p:txBody>
          <a:bodyPr>
            <a:normAutofit fontScale="92500" lnSpcReduction="10000"/>
          </a:bodyPr>
          <a:lstStyle/>
          <a:p>
            <a:pPr marL="0" indent="0" algn="just">
              <a:buNone/>
            </a:pPr>
            <a:r>
              <a:rPr lang="en-US" sz="3000" dirty="0">
                <a:latin typeface="Times New Roman" panose="02020603050405020304" pitchFamily="18" charset="0"/>
                <a:cs typeface="Times New Roman" panose="02020603050405020304" pitchFamily="18" charset="0"/>
              </a:rPr>
              <a:t>All his vacations Boris spent in solitary hikes in the uninhabited regions of the Far North and the Far </a:t>
            </a:r>
            <a:r>
              <a:rPr lang="en-US" sz="3000" dirty="0" smtClean="0">
                <a:latin typeface="Times New Roman" panose="02020603050405020304" pitchFamily="18" charset="0"/>
                <a:cs typeface="Times New Roman" panose="02020603050405020304" pitchFamily="18" charset="0"/>
              </a:rPr>
              <a:t>East of </a:t>
            </a:r>
            <a:r>
              <a:rPr lang="en-US" sz="3000" dirty="0">
                <a:latin typeface="Times New Roman" panose="02020603050405020304" pitchFamily="18" charset="0"/>
                <a:cs typeface="Times New Roman" panose="02020603050405020304" pitchFamily="18" charset="0"/>
              </a:rPr>
              <a:t>the USSR. "Resting from people" was his expression. The only exception I know of he made for me in the summer of 1969. In the spring of that year, during a sail boat trip on the </a:t>
            </a:r>
            <a:r>
              <a:rPr lang="en-US" sz="3000" dirty="0" err="1">
                <a:latin typeface="Times New Roman" panose="02020603050405020304" pitchFamily="18" charset="0"/>
                <a:cs typeface="Times New Roman" panose="02020603050405020304" pitchFamily="18" charset="0"/>
              </a:rPr>
              <a:t>Pleshcheyevo</a:t>
            </a:r>
            <a:r>
              <a:rPr lang="en-US" sz="3000" dirty="0">
                <a:latin typeface="Times New Roman" panose="02020603050405020304" pitchFamily="18" charset="0"/>
                <a:cs typeface="Times New Roman" panose="02020603050405020304" pitchFamily="18" charset="0"/>
              </a:rPr>
              <a:t> Lake with my participation, our friends drowned. In connection with this tragedy, as well </a:t>
            </a:r>
            <a:r>
              <a:rPr lang="en-US" sz="3000" dirty="0" smtClean="0">
                <a:latin typeface="Times New Roman" panose="02020603050405020304" pitchFamily="18" charset="0"/>
                <a:cs typeface="Times New Roman" panose="02020603050405020304" pitchFamily="18" charset="0"/>
              </a:rPr>
              <a:t>as in </a:t>
            </a:r>
            <a:r>
              <a:rPr lang="en-US" sz="3000" dirty="0">
                <a:latin typeface="Times New Roman" panose="02020603050405020304" pitchFamily="18" charset="0"/>
                <a:cs typeface="Times New Roman" panose="02020603050405020304" pitchFamily="18" charset="0"/>
              </a:rPr>
              <a:t>view of problems in my family life, I was in a most severe depression, and Boris invited me to join him and wander in the South Taimyr and the </a:t>
            </a:r>
            <a:r>
              <a:rPr lang="en-US" sz="3000" dirty="0" err="1">
                <a:latin typeface="Times New Roman" panose="02020603050405020304" pitchFamily="18" charset="0"/>
                <a:cs typeface="Times New Roman" panose="02020603050405020304" pitchFamily="18" charset="0"/>
              </a:rPr>
              <a:t>Putarana</a:t>
            </a:r>
            <a:r>
              <a:rPr lang="en-US" sz="3000" dirty="0">
                <a:latin typeface="Times New Roman" panose="02020603050405020304" pitchFamily="18" charset="0"/>
                <a:cs typeface="Times New Roman" panose="02020603050405020304" pitchFamily="18" charset="0"/>
              </a:rPr>
              <a:t> plateau. </a:t>
            </a:r>
            <a:endParaRPr lang="ru-RU" sz="30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33710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600201"/>
            <a:ext cx="8229600" cy="3556992"/>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During the one and a half month route from Norilsk to Lake </a:t>
            </a:r>
            <a:r>
              <a:rPr lang="en-US" sz="2800" dirty="0" err="1">
                <a:latin typeface="Times New Roman" panose="02020603050405020304" pitchFamily="18" charset="0"/>
                <a:cs typeface="Times New Roman" panose="02020603050405020304" pitchFamily="18" charset="0"/>
              </a:rPr>
              <a:t>Kutaramakan</a:t>
            </a:r>
            <a:r>
              <a:rPr lang="en-US" sz="2800" dirty="0">
                <a:latin typeface="Times New Roman" panose="02020603050405020304" pitchFamily="18" charset="0"/>
                <a:cs typeface="Times New Roman" panose="02020603050405020304" pitchFamily="18" charset="0"/>
              </a:rPr>
              <a:t>, we said no more than two dozen words to each other - there was no need. 40 kilogram backpacks at the beginning of the route (a minimum of personal belongings, sublimated products, a piece of plastic instead of a camping tent, a shotgun, a flare gun, ammunition), with the </a:t>
            </a:r>
            <a:r>
              <a:rPr lang="en-US" sz="2800" dirty="0" smtClean="0">
                <a:latin typeface="Times New Roman" panose="02020603050405020304" pitchFamily="18" charset="0"/>
                <a:cs typeface="Times New Roman" panose="02020603050405020304" pitchFamily="18" charset="0"/>
              </a:rPr>
              <a:t>place of gradually disappearing food occupied with found beautiful </a:t>
            </a:r>
            <a:r>
              <a:rPr lang="en-US" sz="2800" dirty="0">
                <a:latin typeface="Times New Roman" panose="02020603050405020304" pitchFamily="18" charset="0"/>
                <a:cs typeface="Times New Roman" panose="02020603050405020304" pitchFamily="18" charset="0"/>
              </a:rPr>
              <a:t>pieces of rocks and deer horns.</a:t>
            </a:r>
            <a:endParaRPr lang="ru-RU" sz="2800" b="1"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64347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404664"/>
            <a:ext cx="8229600" cy="5616624"/>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Boris had no problems with his academic career. Strong algebraist, the author of many works in the area of Lie groups, published in serious journals (including in the Soviet Math. </a:t>
            </a:r>
            <a:r>
              <a:rPr lang="en-US" sz="2800" dirty="0" err="1">
                <a:latin typeface="Times New Roman" panose="02020603050405020304" pitchFamily="18" charset="0"/>
                <a:cs typeface="Times New Roman" panose="02020603050405020304" pitchFamily="18" charset="0"/>
              </a:rPr>
              <a:t>Doklady</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Uspekhi</a:t>
            </a:r>
            <a:r>
              <a:rPr lang="en-US" sz="2800" dirty="0">
                <a:latin typeface="Times New Roman" panose="02020603050405020304" pitchFamily="18" charset="0"/>
                <a:cs typeface="Times New Roman" panose="02020603050405020304" pitchFamily="18" charset="0"/>
              </a:rPr>
              <a:t> Mat. </a:t>
            </a:r>
            <a:r>
              <a:rPr lang="en-US" sz="2800" dirty="0" err="1">
                <a:latin typeface="Times New Roman" panose="02020603050405020304" pitchFamily="18" charset="0"/>
                <a:cs typeface="Times New Roman" panose="02020603050405020304" pitchFamily="18" charset="0"/>
              </a:rPr>
              <a:t>Nauk</a:t>
            </a:r>
            <a:r>
              <a:rPr lang="en-US" sz="2800" dirty="0">
                <a:latin typeface="Times New Roman" panose="02020603050405020304" pitchFamily="18" charset="0"/>
                <a:cs typeface="Times New Roman" panose="02020603050405020304" pitchFamily="18" charset="0"/>
              </a:rPr>
              <a:t>), he defended his thesis in 1970. In 1975, Boris emigrated to the United States via Vienna. I was among those escorting him to the train. This ended our communication. Boris understood the "jealousy" of the authorities, who did not approve of the communication of Soviet scientists with the emigrants. So until the end of the 1980s, information about him was obtained only through rare private occasions and rumors</a:t>
            </a:r>
            <a:r>
              <a:rPr lang="en-US" sz="2800" dirty="0"/>
              <a:t>.</a:t>
            </a:r>
            <a:endParaRPr lang="ru-RU" sz="2800" dirty="0"/>
          </a:p>
        </p:txBody>
      </p:sp>
    </p:spTree>
    <p:extLst>
      <p:ext uri="{BB962C8B-B14F-4D97-AF65-F5344CB8AC3E}">
        <p14:creationId xmlns:p14="http://schemas.microsoft.com/office/powerpoint/2010/main" val="183235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395536" y="1196752"/>
            <a:ext cx="8229600" cy="4525963"/>
          </a:xfrm>
        </p:spPr>
        <p:txBody>
          <a:bodyPr>
            <a:normAutofit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An interesting detail concerns the publication of a collective monograph in Lecture Notes in Mathematics. This book, now legendary, was published with the very active support of J.J. Seidel. Boris was formally the only author - the material was taken out </a:t>
            </a:r>
            <a:r>
              <a:rPr lang="en-US" sz="2800" dirty="0" smtClean="0">
                <a:latin typeface="Times New Roman" panose="02020603050405020304" pitchFamily="18" charset="0"/>
                <a:cs typeface="Times New Roman" panose="02020603050405020304" pitchFamily="18" charset="0"/>
              </a:rPr>
              <a:t>of the USSR illegally</a:t>
            </a:r>
            <a:r>
              <a:rPr lang="en-US" sz="2800" dirty="0">
                <a:latin typeface="Times New Roman" panose="02020603050405020304" pitchFamily="18" charset="0"/>
                <a:cs typeface="Times New Roman" panose="02020603050405020304" pitchFamily="18" charset="0"/>
              </a:rPr>
              <a:t>, and he did not want to damage his fellow co-authors who remained in the USSR. Immediately after the publication of the book, he pasted on all available copies of the book a sticker reading "Edited by </a:t>
            </a:r>
            <a:r>
              <a:rPr lang="en-US" sz="2800" dirty="0" err="1">
                <a:latin typeface="Times New Roman" panose="02020603050405020304" pitchFamily="18" charset="0"/>
                <a:cs typeface="Times New Roman" panose="02020603050405020304" pitchFamily="18" charset="0"/>
              </a:rPr>
              <a:t>B.Yu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t>
            </a:r>
            <a:r>
              <a:rPr lang="en-US" sz="2800" dirty="0" err="1" smtClean="0">
                <a:latin typeface="Times New Roman" panose="02020603050405020304" pitchFamily="18" charset="0"/>
                <a:cs typeface="Times New Roman" panose="02020603050405020304" pitchFamily="18" charset="0"/>
              </a:rPr>
              <a:t>eisfeiler</a:t>
            </a:r>
            <a:r>
              <a:rPr lang="en-US" sz="2800" dirty="0">
                <a:latin typeface="Times New Roman" panose="02020603050405020304" pitchFamily="18" charset="0"/>
                <a:cs typeface="Times New Roman" panose="02020603050405020304" pitchFamily="18" charset="0"/>
              </a:rPr>
              <a:t>". And now this book is referred to in exactly this way.</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40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260648"/>
            <a:ext cx="8229600" cy="6264696"/>
          </a:xfrm>
        </p:spPr>
        <p:txBody>
          <a:bodyPr/>
          <a:lstStyle/>
          <a:p>
            <a:pPr marL="0" indent="0">
              <a:buNone/>
            </a:pPr>
            <a:r>
              <a:rPr lang="en-US" sz="2800" dirty="0">
                <a:latin typeface="Times New Roman" panose="02020603050405020304" pitchFamily="18" charset="0"/>
                <a:cs typeface="Times New Roman" panose="02020603050405020304" pitchFamily="18" charset="0"/>
              </a:rPr>
              <a:t>Unfortunately, many of the scientists mentioned (A.I. </a:t>
            </a:r>
            <a:r>
              <a:rPr lang="en-US" sz="2800" dirty="0" err="1">
                <a:latin typeface="Times New Roman" panose="02020603050405020304" pitchFamily="18" charset="0"/>
                <a:cs typeface="Times New Roman" panose="02020603050405020304" pitchFamily="18" charset="0"/>
              </a:rPr>
              <a:t>Alikhanov</a:t>
            </a:r>
            <a:r>
              <a:rPr lang="en-US" sz="2800" dirty="0">
                <a:latin typeface="Times New Roman" panose="02020603050405020304" pitchFamily="18" charset="0"/>
                <a:cs typeface="Times New Roman" panose="02020603050405020304" pitchFamily="18" charset="0"/>
              </a:rPr>
              <a:t>, A.S. </a:t>
            </a:r>
            <a:r>
              <a:rPr lang="en-US" sz="2800" dirty="0" err="1">
                <a:latin typeface="Times New Roman" panose="02020603050405020304" pitchFamily="18" charset="0"/>
                <a:cs typeface="Times New Roman" panose="02020603050405020304" pitchFamily="18" charset="0"/>
              </a:rPr>
              <a:t>Kronrod</a:t>
            </a:r>
            <a:r>
              <a:rPr lang="en-US" sz="2800" dirty="0">
                <a:latin typeface="Times New Roman" panose="02020603050405020304" pitchFamily="18" charset="0"/>
                <a:cs typeface="Times New Roman" panose="02020603050405020304" pitchFamily="18" charset="0"/>
              </a:rPr>
              <a:t>, E.M. Landis, J.J. Seidel, A.A. </a:t>
            </a:r>
            <a:r>
              <a:rPr lang="en-US" sz="2800" dirty="0" err="1">
                <a:latin typeface="Times New Roman" panose="02020603050405020304" pitchFamily="18" charset="0"/>
                <a:cs typeface="Times New Roman" panose="02020603050405020304" pitchFamily="18" charset="0"/>
              </a:rPr>
              <a:t>Zykov</a:t>
            </a:r>
            <a:r>
              <a:rPr lang="en-US" sz="2800" dirty="0">
                <a:latin typeface="Times New Roman" panose="02020603050405020304" pitchFamily="18" charset="0"/>
                <a:cs typeface="Times New Roman" panose="02020603050405020304" pitchFamily="18" charset="0"/>
              </a:rPr>
              <a:t>, G.M. Adelson-</a:t>
            </a:r>
            <a:r>
              <a:rPr lang="en-US" sz="2800" dirty="0" err="1">
                <a:latin typeface="Times New Roman" panose="02020603050405020304" pitchFamily="18" charset="0"/>
                <a:cs typeface="Times New Roman" panose="02020603050405020304" pitchFamily="18" charset="0"/>
              </a:rPr>
              <a:t>Velsky</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Kaluzhnin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B.Yu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 </a:t>
            </a:r>
            <a:r>
              <a:rPr lang="en-US" sz="2800" dirty="0" err="1" smtClean="0">
                <a:latin typeface="Times New Roman" panose="02020603050405020304" pitchFamily="18" charset="0"/>
                <a:cs typeface="Times New Roman" panose="02020603050405020304" pitchFamily="18" charset="0"/>
              </a:rPr>
              <a:t>Khachian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Ya.Yu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Gol'fand</a:t>
            </a:r>
            <a:r>
              <a:rPr lang="en-US" sz="2800" dirty="0">
                <a:latin typeface="Times New Roman" panose="02020603050405020304" pitchFamily="18" charset="0"/>
                <a:cs typeface="Times New Roman" panose="02020603050405020304" pitchFamily="18" charset="0"/>
              </a:rPr>
              <a:t>, V.A. </a:t>
            </a:r>
            <a:r>
              <a:rPr lang="en-US" sz="2800" dirty="0" err="1">
                <a:latin typeface="Times New Roman" panose="02020603050405020304" pitchFamily="18" charset="0"/>
                <a:cs typeface="Times New Roman" panose="02020603050405020304" pitchFamily="18" charset="0"/>
              </a:rPr>
              <a:t>Zaichenko</a:t>
            </a:r>
            <a:r>
              <a:rPr lang="en-US" sz="2800" dirty="0">
                <a:latin typeface="Times New Roman" panose="02020603050405020304" pitchFamily="18" charset="0"/>
                <a:cs typeface="Times New Roman" panose="02020603050405020304" pitchFamily="18" charset="0"/>
              </a:rPr>
              <a:t>, M.E. </a:t>
            </a:r>
            <a:r>
              <a:rPr lang="en-US" sz="2800" dirty="0" err="1">
                <a:latin typeface="Times New Roman" panose="02020603050405020304" pitchFamily="18" charset="0"/>
                <a:cs typeface="Times New Roman" panose="02020603050405020304" pitchFamily="18" charset="0"/>
              </a:rPr>
              <a:t>Iofinova</a:t>
            </a:r>
            <a:r>
              <a:rPr lang="en-US" sz="2800" dirty="0">
                <a:latin typeface="Times New Roman" panose="02020603050405020304" pitchFamily="18" charset="0"/>
                <a:cs typeface="Times New Roman" panose="02020603050405020304" pitchFamily="18" charset="0"/>
              </a:rPr>
              <a:t>, A.A. Leman) have already left us. We remember them, they are always with us.</a:t>
            </a:r>
            <a:endParaRPr lang="ru-RU" sz="2800" b="1"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6148" name="Picture 4" descr="D:\docs\Mar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12976"/>
            <a:ext cx="2093913" cy="30051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docs\Yach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349" y="3206626"/>
            <a:ext cx="2017713" cy="30114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docs\Зайченк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226595"/>
            <a:ext cx="1872208" cy="299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39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764704"/>
            <a:ext cx="8229600" cy="5472608"/>
          </a:xfrm>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I apologize to a large number of colleagues and simply worthy people who supported us in a difficult period of life, which I could not personally mention.</a:t>
            </a:r>
            <a:endParaRPr lang="ru-RU" sz="2800" b="1" dirty="0">
              <a:latin typeface="Times New Roman" panose="02020603050405020304" pitchFamily="18" charset="0"/>
              <a:cs typeface="Times New Roman" panose="02020603050405020304" pitchFamily="18" charset="0"/>
            </a:endParaRPr>
          </a:p>
          <a:p>
            <a:pPr marL="0" indent="0">
              <a:buNone/>
            </a:pPr>
            <a:endParaRPr lang="ru-RU"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 am grateful to my wife Lucy </a:t>
            </a:r>
            <a:r>
              <a:rPr lang="en-US" sz="2800" smtClean="0">
                <a:latin typeface="Times New Roman" panose="02020603050405020304" pitchFamily="18" charset="0"/>
                <a:cs typeface="Times New Roman" panose="02020603050405020304" pitchFamily="18" charset="0"/>
              </a:rPr>
              <a:t>Lukashina, </a:t>
            </a:r>
            <a:r>
              <a:rPr lang="en-US" sz="2800" dirty="0">
                <a:latin typeface="Times New Roman" panose="02020603050405020304" pitchFamily="18" charset="0"/>
                <a:cs typeface="Times New Roman" panose="02020603050405020304" pitchFamily="18" charset="0"/>
              </a:rPr>
              <a:t>as well as to colleagues V.L. </a:t>
            </a:r>
            <a:r>
              <a:rPr lang="en-US" sz="2800" dirty="0" err="1">
                <a:latin typeface="Times New Roman" panose="02020603050405020304" pitchFamily="18" charset="0"/>
                <a:cs typeface="Times New Roman" panose="02020603050405020304" pitchFamily="18" charset="0"/>
              </a:rPr>
              <a:t>Arlazarov</a:t>
            </a:r>
            <a:r>
              <a:rPr lang="en-US" sz="2800" dirty="0">
                <a:latin typeface="Times New Roman" panose="02020603050405020304" pitchFamily="18" charset="0"/>
                <a:cs typeface="Times New Roman" panose="02020603050405020304" pitchFamily="18" charset="0"/>
              </a:rPr>
              <a:t>, A.A. Ivanov, M.H. </a:t>
            </a:r>
            <a:r>
              <a:rPr lang="en-US" sz="2800" dirty="0" err="1">
                <a:latin typeface="Times New Roman" panose="02020603050405020304" pitchFamily="18" charset="0"/>
                <a:cs typeface="Times New Roman" panose="02020603050405020304" pitchFamily="18" charset="0"/>
              </a:rPr>
              <a:t>Klin</a:t>
            </a:r>
            <a:r>
              <a:rPr lang="en-US" sz="2800" dirty="0">
                <a:latin typeface="Times New Roman" panose="02020603050405020304" pitchFamily="18" charset="0"/>
                <a:cs typeface="Times New Roman" panose="02020603050405020304" pitchFamily="18" charset="0"/>
              </a:rPr>
              <a:t> and I.N. </a:t>
            </a:r>
            <a:r>
              <a:rPr lang="en-US" sz="2800" dirty="0" err="1">
                <a:latin typeface="Times New Roman" panose="02020603050405020304" pitchFamily="18" charset="0"/>
                <a:cs typeface="Times New Roman" panose="02020603050405020304" pitchFamily="18" charset="0"/>
              </a:rPr>
              <a:t>Ponomarenko</a:t>
            </a:r>
            <a:r>
              <a:rPr lang="en-US" sz="2800" dirty="0">
                <a:latin typeface="Times New Roman" panose="02020603050405020304" pitchFamily="18" charset="0"/>
                <a:cs typeface="Times New Roman" panose="02020603050405020304" pitchFamily="18" charset="0"/>
              </a:rPr>
              <a:t> who carefully studied the draft of this text and made significant comments on the style of presentation and terminology. They also corrected my weakening memory regarding the dates and sequence of events.</a:t>
            </a:r>
            <a:endParaRPr lang="ru-RU"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 am also grateful to S. Shpectorov and M. </a:t>
            </a:r>
            <a:r>
              <a:rPr lang="en-US" sz="2800" dirty="0" err="1">
                <a:latin typeface="Times New Roman" panose="02020603050405020304" pitchFamily="18" charset="0"/>
                <a:cs typeface="Times New Roman" panose="02020603050405020304" pitchFamily="18" charset="0"/>
              </a:rPr>
              <a:t>Muzychuk</a:t>
            </a:r>
            <a:r>
              <a:rPr lang="en-US" sz="2800" dirty="0">
                <a:latin typeface="Times New Roman" panose="02020603050405020304" pitchFamily="18" charset="0"/>
                <a:cs typeface="Times New Roman" panose="02020603050405020304" pitchFamily="18" charset="0"/>
              </a:rPr>
              <a:t> for help in making this presentation.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40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404664"/>
            <a:ext cx="8229600" cy="5721499"/>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I started working at the </a:t>
            </a:r>
            <a:r>
              <a:rPr lang="en-US" sz="2800" dirty="0" smtClean="0">
                <a:latin typeface="Times New Roman" panose="02020603050405020304" pitchFamily="18" charset="0"/>
                <a:cs typeface="Times New Roman" panose="02020603050405020304" pitchFamily="18" charset="0"/>
              </a:rPr>
              <a:t>laboratory </a:t>
            </a:r>
            <a:r>
              <a:rPr lang="en-US" sz="2800" dirty="0">
                <a:latin typeface="Times New Roman" panose="02020603050405020304" pitchFamily="18" charset="0"/>
                <a:cs typeface="Times New Roman" panose="02020603050405020304" pitchFamily="18" charset="0"/>
              </a:rPr>
              <a:t>in the autumn of 1966. I was assigned a workplace in a room with two young mathematicians - </a:t>
            </a:r>
            <a:r>
              <a:rPr lang="en-US" sz="2800" dirty="0" smtClean="0">
                <a:latin typeface="Times New Roman" panose="02020603050405020304" pitchFamily="18" charset="0"/>
                <a:cs typeface="Times New Roman" panose="02020603050405020304" pitchFamily="18" charset="0"/>
              </a:rPr>
              <a:t>Andrey </a:t>
            </a:r>
            <a:r>
              <a:rPr lang="en-US" sz="2800" dirty="0" err="1">
                <a:latin typeface="Times New Roman" panose="02020603050405020304" pitchFamily="18" charset="0"/>
                <a:cs typeface="Times New Roman" panose="02020603050405020304" pitchFamily="18" charset="0"/>
              </a:rPr>
              <a:t>Andreevich</a:t>
            </a:r>
            <a:r>
              <a:rPr lang="en-US" sz="2800" dirty="0">
                <a:latin typeface="Times New Roman" panose="02020603050405020304" pitchFamily="18" charset="0"/>
                <a:cs typeface="Times New Roman" panose="02020603050405020304" pitchFamily="18" charset="0"/>
              </a:rPr>
              <a:t> Leman and Boris </a:t>
            </a:r>
            <a:r>
              <a:rPr lang="en-US" sz="2800" dirty="0" err="1">
                <a:latin typeface="Times New Roman" panose="02020603050405020304" pitchFamily="18" charset="0"/>
                <a:cs typeface="Times New Roman" panose="02020603050405020304" pitchFamily="18" charset="0"/>
              </a:rPr>
              <a:t>Yulievich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endParaRPr lang="ru-RU" sz="2800" dirty="0">
              <a:latin typeface="Times New Roman" panose="02020603050405020304" pitchFamily="18" charset="0"/>
              <a:cs typeface="Times New Roman" panose="02020603050405020304" pitchFamily="18" charset="0"/>
            </a:endParaRPr>
          </a:p>
        </p:txBody>
      </p:sp>
      <p:pic>
        <p:nvPicPr>
          <p:cNvPr id="1026" name="Picture 2" descr="D:\photos\Andrew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492896"/>
            <a:ext cx="2808312" cy="3284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docs\Борис Вейсфейлер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492896"/>
            <a:ext cx="2645940" cy="328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9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r>
              <a:rPr lang="en-US" dirty="0"/>
              <a:t> </a:t>
            </a:r>
            <a:endParaRPr lang="ru-RU" dirty="0"/>
          </a:p>
        </p:txBody>
      </p:sp>
      <p:sp>
        <p:nvSpPr>
          <p:cNvPr id="3" name="Объект 2"/>
          <p:cNvSpPr>
            <a:spLocks noGrp="1"/>
          </p:cNvSpPr>
          <p:nvPr>
            <p:ph idx="1"/>
          </p:nvPr>
        </p:nvSpPr>
        <p:spPr>
          <a:xfrm>
            <a:off x="457200" y="332656"/>
            <a:ext cx="8229600" cy="5793507"/>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Two outstanding mathematicians worked at the laboratory at that time: Evgeniy Mikhailovich Landis and Georgy </a:t>
            </a:r>
            <a:r>
              <a:rPr lang="en-US" sz="2800" dirty="0" err="1">
                <a:latin typeface="Times New Roman" panose="02020603050405020304" pitchFamily="18" charset="0"/>
                <a:cs typeface="Times New Roman" panose="02020603050405020304" pitchFamily="18" charset="0"/>
              </a:rPr>
              <a:t>Maximovich</a:t>
            </a:r>
            <a:r>
              <a:rPr lang="en-US" sz="2800" dirty="0">
                <a:latin typeface="Times New Roman" panose="02020603050405020304" pitchFamily="18" charset="0"/>
                <a:cs typeface="Times New Roman" panose="02020603050405020304" pitchFamily="18" charset="0"/>
              </a:rPr>
              <a:t> Adelson-</a:t>
            </a:r>
            <a:r>
              <a:rPr lang="en-US" sz="2800" dirty="0" err="1">
                <a:latin typeface="Times New Roman" panose="02020603050405020304" pitchFamily="18" charset="0"/>
                <a:cs typeface="Times New Roman" panose="02020603050405020304" pitchFamily="18" charset="0"/>
              </a:rPr>
              <a:t>Velsky</a:t>
            </a:r>
            <a:r>
              <a:rPr lang="en-US" sz="2800" dirty="0">
                <a:latin typeface="Times New Roman" panose="02020603050405020304" pitchFamily="18" charset="0"/>
                <a:cs typeface="Times New Roman" panose="02020603050405020304" pitchFamily="18" charset="0"/>
              </a:rPr>
              <a:t>. They were the first in the USSR to study the computational complexity of discrete algorithms (do you remember the famous AVL tree?) and they attracted to this area young researchers of the laboratory. At that time, the complexity theory of algorithms took the first steps. The concepts of </a:t>
            </a:r>
            <a:r>
              <a:rPr lang="en-US" sz="2800" dirty="0" err="1">
                <a:latin typeface="Times New Roman" panose="02020603050405020304" pitchFamily="18" charset="0"/>
                <a:cs typeface="Times New Roman" panose="02020603050405020304" pitchFamily="18" charset="0"/>
              </a:rPr>
              <a:t>polynomially</a:t>
            </a:r>
            <a:r>
              <a:rPr lang="en-US" sz="2800" dirty="0">
                <a:latin typeface="Times New Roman" panose="02020603050405020304" pitchFamily="18" charset="0"/>
                <a:cs typeface="Times New Roman" panose="02020603050405020304" pitchFamily="18" charset="0"/>
              </a:rPr>
              <a:t> solvable and NP-complete problem were introduced and the first lists of problems related to these classes were compiled. It turned out that two practically important problems, linear programming and graph isomorphism, fell out of this classification: no polynomial algorithm was known and neither was NP-completeness proved.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92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395536" y="836712"/>
            <a:ext cx="8229600" cy="5472608"/>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Subsequently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Leonid </a:t>
            </a:r>
            <a:r>
              <a:rPr lang="en-US" sz="2800" dirty="0" err="1">
                <a:latin typeface="Times New Roman" panose="02020603050405020304" pitchFamily="18" charset="0"/>
                <a:cs typeface="Times New Roman" panose="02020603050405020304" pitchFamily="18" charset="0"/>
              </a:rPr>
              <a:t>Khachiyan</a:t>
            </a:r>
            <a:r>
              <a:rPr lang="en-US" sz="2800" dirty="0">
                <a:latin typeface="Times New Roman" panose="02020603050405020304" pitchFamily="18" charset="0"/>
                <a:cs typeface="Times New Roman" panose="02020603050405020304" pitchFamily="18" charset="0"/>
              </a:rPr>
              <a:t> constructed a polynomial algorithm for the linear programming problem, but the situation with the graph isomorphism has not been resolved to this day. The greatest achievement to date is Laszlo </a:t>
            </a:r>
            <a:r>
              <a:rPr lang="en-US" sz="2800" dirty="0" err="1">
                <a:latin typeface="Times New Roman" panose="02020603050405020304" pitchFamily="18" charset="0"/>
                <a:cs typeface="Times New Roman" panose="02020603050405020304" pitchFamily="18" charset="0"/>
              </a:rPr>
              <a:t>Babai’s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quasipolynomial</a:t>
            </a:r>
            <a:r>
              <a:rPr lang="en-US" sz="2800" dirty="0">
                <a:latin typeface="Times New Roman" panose="02020603050405020304" pitchFamily="18" charset="0"/>
                <a:cs typeface="Times New Roman" panose="02020603050405020304" pitchFamily="18" charset="0"/>
              </a:rPr>
              <a:t> algorithm (2016).</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Naturally, young mathematicians of the laboratory (V. </a:t>
            </a:r>
            <a:r>
              <a:rPr lang="en-US" sz="2800" dirty="0" err="1">
                <a:latin typeface="Times New Roman" panose="02020603050405020304" pitchFamily="18" charset="0"/>
                <a:cs typeface="Times New Roman" panose="02020603050405020304" pitchFamily="18" charset="0"/>
              </a:rPr>
              <a:t>Arlazarov</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Weisfeyler</a:t>
            </a:r>
            <a:r>
              <a:rPr lang="en-US" sz="2800" dirty="0">
                <a:latin typeface="Times New Roman" panose="02020603050405020304" pitchFamily="18" charset="0"/>
                <a:cs typeface="Times New Roman" panose="02020603050405020304" pitchFamily="18" charset="0"/>
              </a:rPr>
              <a:t>, A. Leman, M. Rosenfeld and me) were interested in various aspects of the isomorphism problem. The first result in this direction was the </a:t>
            </a:r>
            <a:r>
              <a:rPr lang="en-US" sz="2800" dirty="0" err="1">
                <a:latin typeface="Times New Roman" panose="02020603050405020304" pitchFamily="18" charset="0"/>
                <a:cs typeface="Times New Roman" panose="02020603050405020304" pitchFamily="18" charset="0"/>
              </a:rPr>
              <a:t>Weisfeiler</a:t>
            </a:r>
            <a:r>
              <a:rPr lang="en-US" sz="2800" dirty="0">
                <a:latin typeface="Times New Roman" panose="02020603050405020304" pitchFamily="18" charset="0"/>
                <a:cs typeface="Times New Roman" panose="02020603050405020304" pitchFamily="18" charset="0"/>
              </a:rPr>
              <a:t>-Leman algorithm (1968).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33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dirty="0"/>
              <a:t>  </a:t>
            </a:r>
            <a:endParaRPr lang="ru-RU" dirty="0"/>
          </a:p>
        </p:txBody>
      </p:sp>
      <p:sp>
        <p:nvSpPr>
          <p:cNvPr id="3" name="Объект 2"/>
          <p:cNvSpPr>
            <a:spLocks noGrp="1"/>
          </p:cNvSpPr>
          <p:nvPr>
            <p:ph idx="1"/>
          </p:nvPr>
        </p:nvSpPr>
        <p:spPr>
          <a:xfrm>
            <a:off x="457200" y="692696"/>
            <a:ext cx="8229600" cy="5688632"/>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Roughly speaking, this algorithm produces a sequential recoloring of the arcs of a complete directed graph. At each iteration, for each arc, the number of triangles with colors from the previous step closing the given arc is determined. The resulting values are ordered as polynomials of colors, and as a result, the new colors of two arcs coincide if and only if their polynomials  </a:t>
            </a:r>
            <a:r>
              <a:rPr lang="en-US" sz="2800" dirty="0" smtClean="0">
                <a:latin typeface="Times New Roman" panose="02020603050405020304" pitchFamily="18" charset="0"/>
                <a:cs typeface="Times New Roman" panose="02020603050405020304" pitchFamily="18" charset="0"/>
              </a:rPr>
              <a:t>are the same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process ends when the differentiation of the arcs of the graph ceases, that is, when any pair of equally colored arcs remains equally colored after the next iteration. In fact, the algorithm builds a coherent configuration, the coherent closure of the graph.</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33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endParaRPr lang="ru-RU" dirty="0"/>
          </a:p>
        </p:txBody>
      </p:sp>
      <p:sp>
        <p:nvSpPr>
          <p:cNvPr id="3" name="Объект 2"/>
          <p:cNvSpPr>
            <a:spLocks noGrp="1"/>
          </p:cNvSpPr>
          <p:nvPr>
            <p:ph idx="1"/>
          </p:nvPr>
        </p:nvSpPr>
        <p:spPr>
          <a:xfrm>
            <a:off x="457200" y="1988840"/>
            <a:ext cx="8229600" cy="4137323"/>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Unfortunately, I do not have any memories of the development of this algorithm. I was either busy with other things, or simply ignored the discussions. At that time, I did not have the mathematical background and did not understand the language of discrete algebra. I became involved in this work later, when practical computations came to the fore.</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3868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4376</Words>
  <Application>Microsoft Office PowerPoint</Application>
  <PresentationFormat>Экран (4:3)</PresentationFormat>
  <Paragraphs>121</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 </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“Symmetry vs Regularity”.   How it started and what it led to.</dc:title>
  <dc:creator>joe</dc:creator>
  <cp:lastModifiedBy>joe</cp:lastModifiedBy>
  <cp:revision>63</cp:revision>
  <dcterms:created xsi:type="dcterms:W3CDTF">2018-07-02T18:07:05Z</dcterms:created>
  <dcterms:modified xsi:type="dcterms:W3CDTF">2018-07-04T21:09:28Z</dcterms:modified>
</cp:coreProperties>
</file>