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75" r:id="rId4"/>
    <p:sldId id="323" r:id="rId5"/>
    <p:sldId id="324" r:id="rId6"/>
    <p:sldId id="314" r:id="rId7"/>
    <p:sldId id="287" r:id="rId8"/>
    <p:sldId id="326" r:id="rId9"/>
    <p:sldId id="325" r:id="rId10"/>
    <p:sldId id="309" r:id="rId11"/>
    <p:sldId id="277" r:id="rId12"/>
    <p:sldId id="278" r:id="rId13"/>
    <p:sldId id="318" r:id="rId14"/>
    <p:sldId id="280" r:id="rId15"/>
    <p:sldId id="327" r:id="rId16"/>
    <p:sldId id="306" r:id="rId17"/>
    <p:sldId id="301" r:id="rId18"/>
    <p:sldId id="299" r:id="rId19"/>
    <p:sldId id="329" r:id="rId20"/>
    <p:sldId id="331" r:id="rId21"/>
    <p:sldId id="33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116"/>
    <p:restoredTop sz="94632"/>
  </p:normalViewPr>
  <p:slideViewPr>
    <p:cSldViewPr snapToGrid="0" snapToObjects="1">
      <p:cViewPr>
        <p:scale>
          <a:sx n="85" d="100"/>
          <a:sy n="85" d="100"/>
        </p:scale>
        <p:origin x="144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2408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gi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6FB7C4-446D-5342-AF59-D7465EE44324}" type="datetimeFigureOut">
              <a:rPr lang="en-US" smtClean="0"/>
              <a:t>7/2/18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4913D-EC0A-564D-969F-0052A7AE7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141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fld id="{8DFF0DF2-BA1E-1A41-ADD3-C571F215C353}" type="slidenum">
              <a:rPr lang="en-US" sz="1200">
                <a:latin typeface="Arial" charset="0"/>
              </a:rPr>
              <a:pPr/>
              <a:t>3</a:t>
            </a:fld>
            <a:endParaRPr lang="en-US" sz="1200">
              <a:latin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628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fld id="{F3BCD26D-F3D3-7D41-8F4F-7C97236D9480}" type="slidenum">
              <a:rPr lang="en-US" sz="1200">
                <a:latin typeface="Arial" charset="0"/>
              </a:rPr>
              <a:pPr/>
              <a:t>6</a:t>
            </a:fld>
            <a:endParaRPr lang="en-US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234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fld id="{BFA32D25-551A-7F4E-8841-C37505A17470}" type="slidenum">
              <a:rPr lang="en-US" sz="1200">
                <a:latin typeface="Arial" charset="0"/>
              </a:rPr>
              <a:pPr/>
              <a:t>7</a:t>
            </a:fld>
            <a:endParaRPr lang="en-US" sz="1200">
              <a:latin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352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fld id="{4B39252F-8B6C-E44C-A410-BDAE74A3AB75}" type="slidenum">
              <a:rPr lang="en-US" sz="1200">
                <a:latin typeface="Arial" charset="0"/>
              </a:rPr>
              <a:pPr/>
              <a:t>10</a:t>
            </a:fld>
            <a:endParaRPr lang="en-US" sz="1200">
              <a:latin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524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fld id="{01C42F96-5A06-B542-B7C2-B6915EA835BB}" type="slidenum">
              <a:rPr lang="en-US" sz="1200">
                <a:latin typeface="Arial" charset="0"/>
              </a:rPr>
              <a:pPr/>
              <a:t>11</a:t>
            </a:fld>
            <a:endParaRPr lang="en-US" sz="1200">
              <a:latin typeface="Arial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232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fld id="{463A03D1-E9FA-2C48-B935-B892A15B504B}" type="slidenum">
              <a:rPr lang="en-US" sz="1200">
                <a:latin typeface="Arial" charset="0"/>
              </a:rPr>
              <a:pPr/>
              <a:t>12</a:t>
            </a:fld>
            <a:endParaRPr lang="en-US" sz="1200">
              <a:latin typeface="Arial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993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Luitpold</a:t>
            </a:r>
            <a:r>
              <a:rPr lang="en-US" dirty="0"/>
              <a:t> Babel 1994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4913D-EC0A-564D-969F-0052A7AE7EC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709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fld id="{4C542337-0E7C-E84E-A388-8A2682300748}" type="slidenum">
              <a:rPr lang="en-US" sz="1200">
                <a:latin typeface="Arial" charset="0"/>
              </a:rPr>
              <a:pPr/>
              <a:t>14</a:t>
            </a:fld>
            <a:endParaRPr lang="en-US" sz="1200">
              <a:latin typeface="Arial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680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fld id="{E141CFA6-F041-5A45-9774-FBB7E3AF2008}" type="slidenum">
              <a:rPr lang="en-US" sz="1200">
                <a:latin typeface="Arial" charset="0"/>
              </a:rPr>
              <a:pPr/>
              <a:t>16</a:t>
            </a:fld>
            <a:endParaRPr lang="en-US" sz="1200">
              <a:latin typeface="Arial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803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7/5/18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Martin Fürer   On the power of WL[k]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CBAE-CD5E-364C-8292-CFF2E33B5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62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7/5/18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Martin Fürer   On the power of WL[k]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CBAE-CD5E-364C-8292-CFF2E33B5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167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7/5/18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Martin Fürer   On the power of WL[k]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CBAE-CD5E-364C-8292-CFF2E33B5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88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7/5/18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Martin Fürer   On the power of WL[k]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CBAE-CD5E-364C-8292-CFF2E33B5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7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7/5/18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Martin Fürer   On the power of WL[k]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CBAE-CD5E-364C-8292-CFF2E33B5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5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7/5/18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Martin Fürer   On the power of WL[k]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CBAE-CD5E-364C-8292-CFF2E33B5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83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7/5/18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Martin Fürer   On the power of WL[k]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CBAE-CD5E-364C-8292-CFF2E33B5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4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7/5/18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Martin Fürer   On the power of WL[k]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CBAE-CD5E-364C-8292-CFF2E33B5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77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7/5/18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Martin Fürer   On the power of WL[k]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CBAE-CD5E-364C-8292-CFF2E33B5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91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7/5/18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Martin Fürer   On the power of WL[k]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CBAE-CD5E-364C-8292-CFF2E33B5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199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7/5/18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Martin Fürer   On the power of WL[k]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CBAE-CD5E-364C-8292-CFF2E33B5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13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halkboard" panose="03050602040202020205" pitchFamily="66" charset="77"/>
              </a:defRPr>
            </a:lvl1pPr>
          </a:lstStyle>
          <a:p>
            <a:r>
              <a:rPr lang="en-US" dirty="0"/>
              <a:t>7/5/18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halkboard" panose="03050602040202020205" pitchFamily="66" charset="77"/>
              </a:defRPr>
            </a:lvl1pPr>
          </a:lstStyle>
          <a:p>
            <a:r>
              <a:rPr lang="en-US" dirty="0"/>
              <a:t>Martin </a:t>
            </a:r>
            <a:r>
              <a:rPr lang="en-US" dirty="0" err="1"/>
              <a:t>Fürer</a:t>
            </a:r>
            <a:r>
              <a:rPr lang="en-US" dirty="0"/>
              <a:t>   On the power of WL[k]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9CBAE-CD5E-364C-8292-CFF2E33B5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02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4D257-1490-D343-896C-AD6A926699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halkboard" panose="03050602040202020205" pitchFamily="66" charset="77"/>
              </a:rPr>
              <a:t>On the power of WL[k]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A2F779-8A44-7548-BC98-0B2C54CDEF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Chalkboard" panose="03050602040202020205" pitchFamily="66" charset="77"/>
              </a:rPr>
              <a:t>Martin </a:t>
            </a:r>
            <a:r>
              <a:rPr lang="en-US" dirty="0" err="1">
                <a:latin typeface="Chalkboard" panose="03050602040202020205" pitchFamily="66" charset="77"/>
              </a:rPr>
              <a:t>Fürer</a:t>
            </a:r>
            <a:endParaRPr lang="en-US" dirty="0">
              <a:latin typeface="Chalkboard" panose="03050602040202020205" pitchFamily="66" charset="77"/>
            </a:endParaRPr>
          </a:p>
          <a:p>
            <a:r>
              <a:rPr lang="en-US" dirty="0">
                <a:latin typeface="Chalkboard" panose="03050602040202020205" pitchFamily="66" charset="77"/>
              </a:rPr>
              <a:t>Pennsylvania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3612578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Connection to Logic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74838"/>
            <a:ext cx="8458200" cy="4525962"/>
          </a:xfrm>
        </p:spPr>
        <p:txBody>
          <a:bodyPr/>
          <a:lstStyle/>
          <a:p>
            <a:pPr eaLnBrk="1" hangingPunct="1"/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L</a:t>
            </a:r>
            <a:r>
              <a:rPr lang="en-US" baseline="-25000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k</a:t>
            </a:r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: First order logic with k variables</a:t>
            </a:r>
          </a:p>
          <a:p>
            <a:pPr eaLnBrk="1" hangingPunct="1"/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Example: </a:t>
            </a:r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  <a:sym typeface="Symbol" charset="0"/>
              </a:rPr>
              <a:t>x y (E(</a:t>
            </a:r>
            <a:r>
              <a:rPr lang="en-US" dirty="0" err="1">
                <a:latin typeface="Chalkboard" panose="03050602040202020205" pitchFamily="66" charset="77"/>
                <a:ea typeface="ＭＳ Ｐゴシック" charset="0"/>
                <a:cs typeface="ＭＳ Ｐゴシック" charset="0"/>
                <a:sym typeface="Symbol" charset="0"/>
              </a:rPr>
              <a:t>x,y</a:t>
            </a:r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  <a:sym typeface="Symbol" charset="0"/>
              </a:rPr>
              <a:t>)  x (E(</a:t>
            </a:r>
            <a:r>
              <a:rPr lang="en-US" dirty="0" err="1">
                <a:latin typeface="Chalkboard" panose="03050602040202020205" pitchFamily="66" charset="77"/>
                <a:ea typeface="ＭＳ Ｐゴシック" charset="0"/>
                <a:cs typeface="ＭＳ Ｐゴシック" charset="0"/>
                <a:sym typeface="Symbol" charset="0"/>
              </a:rPr>
              <a:t>x,y</a:t>
            </a:r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  <a:sym typeface="Symbol" charset="0"/>
              </a:rPr>
              <a:t>)))</a:t>
            </a:r>
            <a:endParaRPr lang="en-US" dirty="0">
              <a:latin typeface="Chalkboard" panose="03050602040202020205" pitchFamily="66" charset="77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 err="1">
                <a:solidFill>
                  <a:srgbClr val="FF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C</a:t>
            </a:r>
            <a:r>
              <a:rPr lang="en-US" baseline="-25000" dirty="0" err="1">
                <a:solidFill>
                  <a:srgbClr val="FF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k</a:t>
            </a:r>
            <a:r>
              <a:rPr lang="en-US" baseline="-25000" dirty="0">
                <a:solidFill>
                  <a:srgbClr val="FF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:</a:t>
            </a:r>
            <a:r>
              <a:rPr lang="en-US" dirty="0">
                <a:solidFill>
                  <a:srgbClr val="FF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 First order logic with counting with k variables</a:t>
            </a:r>
          </a:p>
          <a:p>
            <a:pPr eaLnBrk="1" hangingPunct="1"/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Example: </a:t>
            </a:r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  <a:sym typeface="Symbol" charset="0"/>
              </a:rPr>
              <a:t> 17 x …  there are 17 x …</a:t>
            </a:r>
            <a:endParaRPr lang="en-US" dirty="0">
              <a:latin typeface="Chalkboard" panose="03050602040202020205" pitchFamily="66" charset="77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solidFill>
                  <a:schemeClr val="tx2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Two graphs X, X’ cannot be distinguished by k-dim WL  </a:t>
            </a:r>
            <a:r>
              <a:rPr lang="en-US" dirty="0" err="1">
                <a:solidFill>
                  <a:schemeClr val="tx2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iff</a:t>
            </a:r>
            <a:endParaRPr lang="en-US" dirty="0">
              <a:solidFill>
                <a:schemeClr val="tx2"/>
              </a:solidFill>
              <a:latin typeface="Chalkboard" panose="03050602040202020205" pitchFamily="66" charset="77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Times" charset="0"/>
              <a:buNone/>
            </a:pPr>
            <a:r>
              <a:rPr lang="en-US" dirty="0">
                <a:solidFill>
                  <a:schemeClr val="tx2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	the same </a:t>
            </a:r>
            <a:r>
              <a:rPr lang="en-US" dirty="0">
                <a:solidFill>
                  <a:srgbClr val="FF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C</a:t>
            </a:r>
            <a:r>
              <a:rPr lang="en-US" baseline="-25000" dirty="0">
                <a:solidFill>
                  <a:srgbClr val="FF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k+1</a:t>
            </a:r>
            <a:r>
              <a:rPr lang="en-US" dirty="0">
                <a:solidFill>
                  <a:srgbClr val="FF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sentences hold for X and X’</a:t>
            </a:r>
            <a:r>
              <a:rPr lang="en-US" altLang="ja-JP" dirty="0">
                <a:solidFill>
                  <a:schemeClr val="tx2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.</a:t>
            </a:r>
            <a:endParaRPr lang="en-US" dirty="0">
              <a:solidFill>
                <a:schemeClr val="tx2"/>
              </a:solidFill>
              <a:latin typeface="Chalkboard" panose="03050602040202020205" pitchFamily="66" charset="77"/>
              <a:ea typeface="ＭＳ Ｐゴシック" charset="0"/>
              <a:cs typeface="ＭＳ Ｐゴシック" charset="0"/>
            </a:endParaRPr>
          </a:p>
        </p:txBody>
      </p:sp>
      <p:sp>
        <p:nvSpPr>
          <p:cNvPr id="3993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r>
              <a:rPr lang="en-US" sz="1400">
                <a:latin typeface="Arial" charset="0"/>
              </a:rPr>
              <a:t>7/5/18</a:t>
            </a:r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r>
              <a:rPr lang="en-US" sz="1400">
                <a:latin typeface="Arial" charset="0"/>
              </a:rPr>
              <a:t>Martin Fürer   On the power of WL[k]</a:t>
            </a:r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fld id="{200870A1-5BB3-8642-BC20-4705E16FC584}" type="slidenum">
              <a:rPr lang="en-US" sz="1400">
                <a:solidFill>
                  <a:schemeClr val="tx2"/>
                </a:solidFill>
                <a:latin typeface="Arial" charset="0"/>
              </a:rPr>
              <a:pPr/>
              <a:t>10</a:t>
            </a:fld>
            <a:endParaRPr lang="en-US" sz="140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03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Time complexity of WL[k]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Polynomial time for k constant. 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Parallel complexity?</a:t>
            </a:r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 </a:t>
            </a:r>
          </a:p>
          <a:p>
            <a:pPr eaLnBrk="1" hangingPunct="1"/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Each round of refinement is fast (one can handle all k-tuples in parallel). </a:t>
            </a:r>
          </a:p>
        </p:txBody>
      </p:sp>
      <p:sp>
        <p:nvSpPr>
          <p:cNvPr id="5325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r>
              <a:rPr lang="en-US" sz="1400">
                <a:latin typeface="Arial" charset="0"/>
              </a:rPr>
              <a:t>7/5/18</a:t>
            </a: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r>
              <a:rPr lang="en-US" sz="1400">
                <a:latin typeface="Arial" charset="0"/>
              </a:rPr>
              <a:t>Martin Fürer   On the power of WL[k]</a:t>
            </a:r>
          </a:p>
        </p:txBody>
      </p:sp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fld id="{CB534A5A-DFBD-6C45-8027-24D55E63BFD1}" type="slidenum">
              <a:rPr lang="en-US" sz="1400">
                <a:solidFill>
                  <a:schemeClr val="tx2"/>
                </a:solidFill>
                <a:latin typeface="Arial" charset="0"/>
              </a:rPr>
              <a:pPr/>
              <a:t>11</a:t>
            </a:fld>
            <a:endParaRPr lang="en-US" sz="140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50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067800" cy="1066800"/>
          </a:xfrm>
        </p:spPr>
        <p:txBody>
          <a:bodyPr/>
          <a:lstStyle/>
          <a:p>
            <a:pPr eaLnBrk="1" hangingPunct="1"/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Example with Time Depending on k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74838"/>
            <a:ext cx="83820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Times" charset="0"/>
              <a:buNone/>
            </a:pPr>
            <a:r>
              <a:rPr lang="en-US" b="1" dirty="0">
                <a:solidFill>
                  <a:schemeClr val="tx2"/>
                </a:solidFill>
                <a:latin typeface="Chalkboard" charset="0"/>
                <a:ea typeface="ＭＳ Ｐゴシック" charset="0"/>
                <a:cs typeface="ＭＳ Ｐゴシック" charset="0"/>
              </a:rPr>
              <a:t>Path of length n</a:t>
            </a: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r>
              <a:rPr lang="en-US" b="1" dirty="0">
                <a:solidFill>
                  <a:srgbClr val="FF0000"/>
                </a:solidFill>
                <a:latin typeface="Chalkboard" charset="0"/>
                <a:ea typeface="ＭＳ Ｐゴシック" charset="0"/>
                <a:cs typeface="ＭＳ Ｐゴシック" charset="0"/>
              </a:rPr>
              <a:t>k=1:</a:t>
            </a:r>
            <a:r>
              <a:rPr lang="en-US" dirty="0">
                <a:solidFill>
                  <a:srgbClr val="FF0000"/>
                </a:solidFill>
                <a:latin typeface="Chalkboard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After s steps, vertices with a distance </a:t>
            </a: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	</a:t>
            </a:r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  <a:sym typeface="Symbol" charset="0"/>
              </a:rPr>
              <a:t>s from an endpoint know their distance.</a:t>
            </a: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  <a:sym typeface="Symbol" charset="0"/>
              </a:rPr>
              <a:t>Stop after </a:t>
            </a:r>
            <a:r>
              <a:rPr lang="en-US" dirty="0">
                <a:solidFill>
                  <a:srgbClr val="FF0000"/>
                </a:solidFill>
                <a:latin typeface="Chalkboard" charset="0"/>
                <a:ea typeface="ＭＳ Ｐゴシック" charset="0"/>
                <a:cs typeface="ＭＳ Ｐゴシック" charset="0"/>
                <a:sym typeface="Symbol" charset="0"/>
              </a:rPr>
              <a:t>(n) steps</a:t>
            </a:r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  <a:sym typeface="Symbol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r>
              <a:rPr lang="en-US" b="1" dirty="0">
                <a:solidFill>
                  <a:srgbClr val="FF0000"/>
                </a:solidFill>
                <a:latin typeface="Chalkboard" charset="0"/>
                <a:ea typeface="ＭＳ Ｐゴシック" charset="0"/>
                <a:cs typeface="ＭＳ Ｐゴシック" charset="0"/>
                <a:sym typeface="Symbol" charset="0"/>
              </a:rPr>
              <a:t>k=2:</a:t>
            </a:r>
            <a:r>
              <a:rPr lang="en-US" dirty="0">
                <a:solidFill>
                  <a:srgbClr val="FF0000"/>
                </a:solidFill>
                <a:latin typeface="Chalkboard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  <a:sym typeface="Symbol" charset="0"/>
              </a:rPr>
              <a:t>After s steps, vertices with a distance 2</a:t>
            </a:r>
            <a:r>
              <a:rPr lang="en-US" baseline="30000" dirty="0">
                <a:latin typeface="Chalkboard" charset="0"/>
                <a:ea typeface="ＭＳ Ｐゴシック" charset="0"/>
                <a:cs typeface="ＭＳ Ｐゴシック" charset="0"/>
                <a:sym typeface="Symbol" charset="0"/>
              </a:rPr>
              <a:t>s-1</a:t>
            </a:r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  <a:sym typeface="Symbol" charset="0"/>
              </a:rPr>
              <a:t> from an endpoint know their distance.</a:t>
            </a: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  <a:sym typeface="Symbol" charset="0"/>
              </a:rPr>
              <a:t>Stop after </a:t>
            </a:r>
            <a:r>
              <a:rPr lang="en-US" dirty="0">
                <a:solidFill>
                  <a:srgbClr val="FF0000"/>
                </a:solidFill>
                <a:latin typeface="Chalkboard" charset="0"/>
                <a:ea typeface="ＭＳ Ｐゴシック" charset="0"/>
                <a:cs typeface="ＭＳ Ｐゴシック" charset="0"/>
                <a:sym typeface="Symbol" charset="0"/>
              </a:rPr>
              <a:t>O(log n)</a:t>
            </a:r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  <a:sym typeface="Symbol" charset="0"/>
              </a:rPr>
              <a:t> steps.</a:t>
            </a: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endParaRPr lang="en-US" dirty="0">
              <a:latin typeface="Chalkboard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r>
              <a:rPr lang="en-US" dirty="0">
                <a:solidFill>
                  <a:schemeClr val="tx2"/>
                </a:solidFill>
                <a:latin typeface="Chalkboard" charset="0"/>
                <a:ea typeface="ＭＳ Ｐゴシック" charset="0"/>
                <a:cs typeface="ＭＳ Ｐゴシック" charset="0"/>
                <a:sym typeface="Symbol" charset="0"/>
              </a:rPr>
              <a:t>Is 2-dim WL always fast?</a:t>
            </a:r>
            <a:endParaRPr lang="en-US" dirty="0">
              <a:latin typeface="Chalkboard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endParaRPr lang="en-US" dirty="0">
              <a:latin typeface="Chalkboard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529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r>
              <a:rPr lang="en-US" sz="1400">
                <a:latin typeface="Arial" charset="0"/>
              </a:rPr>
              <a:t>7/5/18</a:t>
            </a:r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r>
              <a:rPr lang="en-US" sz="1400">
                <a:latin typeface="Arial" charset="0"/>
              </a:rPr>
              <a:t>Martin Fürer   On the power of WL[k]</a:t>
            </a:r>
          </a:p>
        </p:txBody>
      </p:sp>
      <p:sp>
        <p:nvSpPr>
          <p:cNvPr id="553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fld id="{97648EC6-711E-CC44-ABE1-4F274D7CB678}" type="slidenum">
              <a:rPr lang="en-US" sz="1400">
                <a:solidFill>
                  <a:schemeClr val="tx2"/>
                </a:solidFill>
                <a:latin typeface="Arial" charset="0"/>
              </a:rPr>
              <a:pPr/>
              <a:t>12</a:t>
            </a:fld>
            <a:endParaRPr lang="en-US" sz="140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67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WL[2] is algebraically interesting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36143"/>
            <a:ext cx="8229600" cy="17900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Chalkboard" panose="03050602040202020205" pitchFamily="66" charset="77"/>
              </a:rPr>
              <a:t>Fancy</a:t>
            </a:r>
            <a:r>
              <a:rPr lang="en-US" altLang="ja-JP" dirty="0">
                <a:solidFill>
                  <a:srgbClr val="FF0000"/>
                </a:solidFill>
                <a:latin typeface="Chalkboard" panose="03050602040202020205" pitchFamily="66" charset="77"/>
              </a:rPr>
              <a:t> “</a:t>
            </a:r>
            <a:r>
              <a:rPr lang="en-US" dirty="0">
                <a:solidFill>
                  <a:srgbClr val="FF0000"/>
                </a:solidFill>
                <a:latin typeface="Chalkboard" panose="03050602040202020205" pitchFamily="66" charset="77"/>
              </a:rPr>
              <a:t>Matrix Product”:</a:t>
            </a:r>
            <a:endParaRPr lang="en-US" dirty="0">
              <a:latin typeface="Chalkboard" panose="03050602040202020205" pitchFamily="66" charset="77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halkboard" panose="03050602040202020205" pitchFamily="66" charset="77"/>
              </a:rPr>
              <a:t>Square matrices using the usual matrix product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halkboard" panose="03050602040202020205" pitchFamily="66" charset="77"/>
              </a:rPr>
              <a:t>Replace different expressions by different variables.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7/5/18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Martin Fürer   On the power of WL[k]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A87E-CD66-3646-9341-A8CA07692A6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Line 60"/>
          <p:cNvSpPr>
            <a:spLocks noChangeShapeType="1"/>
          </p:cNvSpPr>
          <p:nvPr/>
        </p:nvSpPr>
        <p:spPr bwMode="auto">
          <a:xfrm flipV="1">
            <a:off x="990600" y="1905000"/>
            <a:ext cx="19050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62"/>
          <p:cNvSpPr txBox="1">
            <a:spLocks noChangeArrowheads="1"/>
          </p:cNvSpPr>
          <p:nvPr/>
        </p:nvSpPr>
        <p:spPr bwMode="auto">
          <a:xfrm>
            <a:off x="503805" y="2504282"/>
            <a:ext cx="3016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 Box 63"/>
          <p:cNvSpPr txBox="1">
            <a:spLocks noChangeArrowheads="1"/>
          </p:cNvSpPr>
          <p:nvPr/>
        </p:nvSpPr>
        <p:spPr bwMode="auto">
          <a:xfrm>
            <a:off x="3080709" y="1728153"/>
            <a:ext cx="3016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1" name="Text Box 64"/>
          <p:cNvSpPr txBox="1">
            <a:spLocks noChangeArrowheads="1"/>
          </p:cNvSpPr>
          <p:nvPr/>
        </p:nvSpPr>
        <p:spPr bwMode="auto">
          <a:xfrm>
            <a:off x="3094038" y="3175568"/>
            <a:ext cx="3016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pic>
        <p:nvPicPr>
          <p:cNvPr id="12" name="Picture 1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269" y="1953589"/>
            <a:ext cx="2235200" cy="1651000"/>
          </a:xfrm>
          <a:prstGeom prst="rect">
            <a:avLst/>
          </a:prstGeom>
        </p:spPr>
      </p:pic>
      <p:sp>
        <p:nvSpPr>
          <p:cNvPr id="13" name="Line 60"/>
          <p:cNvSpPr>
            <a:spLocks noChangeShapeType="1"/>
          </p:cNvSpPr>
          <p:nvPr/>
        </p:nvSpPr>
        <p:spPr bwMode="auto">
          <a:xfrm>
            <a:off x="1066800" y="2819400"/>
            <a:ext cx="19050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95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k=2 algebraically   cont.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2"/>
            <a:ext cx="8229600" cy="4525963"/>
          </a:xfrm>
        </p:spPr>
        <p:txBody>
          <a:bodyPr/>
          <a:lstStyle/>
          <a:p>
            <a:pPr eaLnBrk="1" hangingPunct="1">
              <a:buFont typeface="Times" charset="0"/>
              <a:buNone/>
            </a:pPr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The  n</a:t>
            </a:r>
            <a:r>
              <a:rPr lang="en-US" baseline="30000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2</a:t>
            </a:r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-th  power of M is stable.</a:t>
            </a:r>
          </a:p>
          <a:p>
            <a:pPr eaLnBrk="1" hangingPunct="1">
              <a:buFont typeface="Times" charset="0"/>
              <a:buNone/>
            </a:pPr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Divide-and-conquer  O(log n) time! </a:t>
            </a:r>
            <a:r>
              <a:rPr lang="en-US" dirty="0">
                <a:solidFill>
                  <a:srgbClr val="FF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???</a:t>
            </a:r>
            <a:endParaRPr lang="en-US" dirty="0">
              <a:latin typeface="Chalkboard" panose="03050602040202020205" pitchFamily="66" charset="77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Chalkboard" panose="03050602040202020205" pitchFamily="66" charset="77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Times" charset="0"/>
              <a:buNone/>
            </a:pPr>
            <a:r>
              <a:rPr lang="en-US" dirty="0">
                <a:solidFill>
                  <a:srgbClr val="FF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No!! This multiplication is not associative.</a:t>
            </a:r>
          </a:p>
          <a:p>
            <a:pPr eaLnBrk="1" hangingPunct="1">
              <a:buFont typeface="Times" charset="0"/>
              <a:buNone/>
            </a:pPr>
            <a:endParaRPr lang="en-US" dirty="0">
              <a:latin typeface="Chalkboard" panose="03050602040202020205" pitchFamily="66" charset="77"/>
              <a:ea typeface="ＭＳ Ｐゴシック" charset="0"/>
              <a:cs typeface="ＭＳ Ｐゴシック" charset="0"/>
            </a:endParaRPr>
          </a:p>
          <a:p>
            <a:pPr>
              <a:buNone/>
            </a:pPr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F. 2001: For all k, WL[k] can take </a:t>
            </a:r>
            <a:r>
              <a:rPr lang="en-US" dirty="0">
                <a:latin typeface="Chalkboard" panose="03050602040202020205" pitchFamily="66" charset="77"/>
                <a:ea typeface="ヒラギノ角ゴ Pro W3" charset="0"/>
                <a:cs typeface="ヒラギノ角ゴ Pro W3" charset="0"/>
                <a:sym typeface="Symbol" charset="0"/>
              </a:rPr>
              <a:t>(n) steps.</a:t>
            </a:r>
            <a:endParaRPr lang="en-US" dirty="0">
              <a:latin typeface="Chalkboard" panose="03050602040202020205" pitchFamily="66" charset="77"/>
              <a:ea typeface="ＭＳ Ｐゴシック" charset="0"/>
              <a:cs typeface="ＭＳ Ｐゴシック" charset="0"/>
            </a:endParaRPr>
          </a:p>
        </p:txBody>
      </p:sp>
      <p:sp>
        <p:nvSpPr>
          <p:cNvPr id="5939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r>
              <a:rPr lang="en-US" sz="1400">
                <a:latin typeface="Arial" charset="0"/>
              </a:rPr>
              <a:t>7/5/18</a:t>
            </a:r>
          </a:p>
        </p:txBody>
      </p:sp>
      <p:sp>
        <p:nvSpPr>
          <p:cNvPr id="593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r>
              <a:rPr lang="en-US" sz="1400">
                <a:latin typeface="Arial" charset="0"/>
              </a:rPr>
              <a:t>Martin Fürer   On the power of WL[k]</a:t>
            </a:r>
          </a:p>
        </p:txBody>
      </p:sp>
      <p:sp>
        <p:nvSpPr>
          <p:cNvPr id="593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fld id="{57A5E5ED-5E3B-9241-9213-7543E21C5323}" type="slidenum">
              <a:rPr lang="en-US" sz="1400">
                <a:solidFill>
                  <a:schemeClr val="tx2"/>
                </a:solidFill>
                <a:latin typeface="Arial" charset="0"/>
              </a:rPr>
              <a:pPr/>
              <a:t>14</a:t>
            </a:fld>
            <a:endParaRPr lang="en-US" sz="140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25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96360-79CD-5449-8DE3-44F3646E0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halkboard" panose="03050602040202020205" pitchFamily="66" charset="77"/>
              </a:rPr>
              <a:t>Spectral graph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7D75C-D748-A549-88BF-9FD1EC8A4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Chalkboard" panose="03050602040202020205" pitchFamily="66" charset="77"/>
              </a:rPr>
              <a:t>With a graph associate the vector space of all real </a:t>
            </a:r>
            <a:r>
              <a:rPr lang="en-US" dirty="0" err="1">
                <a:latin typeface="Chalkboard" panose="03050602040202020205" pitchFamily="66" charset="77"/>
              </a:rPr>
              <a:t>labelings</a:t>
            </a:r>
            <a:r>
              <a:rPr lang="en-US" dirty="0">
                <a:latin typeface="Chalkboard" panose="03050602040202020205" pitchFamily="66" charset="77"/>
              </a:rPr>
              <a:t>  𝓁: V→ </a:t>
            </a:r>
            <a:r>
              <a:rPr lang="en-US" dirty="0" err="1">
                <a:latin typeface="Chalkboard" panose="03050602040202020205" pitchFamily="66" charset="77"/>
              </a:rPr>
              <a:t>ℝ</a:t>
            </a:r>
            <a:r>
              <a:rPr lang="en-US" dirty="0">
                <a:latin typeface="Chalkboard" panose="03050602040202020205" pitchFamily="66" charset="77"/>
              </a:rPr>
              <a:t>  of the vertices.</a:t>
            </a:r>
          </a:p>
          <a:p>
            <a:r>
              <a:rPr lang="en-US" dirty="0">
                <a:latin typeface="Chalkboard" panose="03050602040202020205" pitchFamily="66" charset="77"/>
              </a:rPr>
              <a:t>The adjacency matrix defines a linear mapping in this vector space.</a:t>
            </a:r>
          </a:p>
          <a:p>
            <a:r>
              <a:rPr lang="en-US" dirty="0">
                <a:latin typeface="Chalkboard" panose="03050602040202020205" pitchFamily="66" charset="77"/>
              </a:rPr>
              <a:t>The spectrum of a graph is the spectrum of its adjacency matrix.</a:t>
            </a:r>
          </a:p>
          <a:p>
            <a:pPr>
              <a:buFont typeface="Times" charset="0"/>
              <a:buNone/>
            </a:pPr>
            <a:endParaRPr lang="en-US" dirty="0">
              <a:latin typeface="Chalkboard" panose="03050602040202020205" pitchFamily="66" charset="77"/>
              <a:ea typeface="ＭＳ Ｐゴシック" charset="0"/>
              <a:cs typeface="ＭＳ Ｐゴシック" charset="0"/>
            </a:endParaRPr>
          </a:p>
          <a:p>
            <a:pPr>
              <a:buFont typeface="Times" charset="0"/>
              <a:buNone/>
            </a:pPr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Theorem (F. 2010) </a:t>
            </a:r>
          </a:p>
          <a:p>
            <a:pPr>
              <a:buFont typeface="Times" charset="0"/>
              <a:buNone/>
            </a:pPr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	F. 2010: If the graphs X and X’ have the same edge colors, then they have the same spectrum.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5182D-C85B-9541-9A90-791AE5395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7/5/18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5A2D9-94C8-8341-8E8C-447EC1AE9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Martin Fürer   On the power of WL[k]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E0ACA-455B-9047-8A1B-F93B23F6E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CBAE-CD5E-364C-8292-CFF2E33B57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9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Graph isomorphism using linear algebra</a:t>
            </a:r>
          </a:p>
        </p:txBody>
      </p:sp>
      <p:sp>
        <p:nvSpPr>
          <p:cNvPr id="61446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874838"/>
            <a:ext cx="8763000" cy="45259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For graphs of bounded eigenvalue multiplicities, the eigenspaces and the </a:t>
            </a:r>
            <a:r>
              <a:rPr lang="en-US" dirty="0">
                <a:solidFill>
                  <a:srgbClr val="FF0000"/>
                </a:solidFill>
                <a:latin typeface="Chalkboard" charset="0"/>
                <a:ea typeface="ＭＳ Ｐゴシック" charset="0"/>
                <a:cs typeface="ＭＳ Ｐゴシック" charset="0"/>
              </a:rPr>
              <a:t>projections</a:t>
            </a:r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 of the base vectors into the eigenspaces are computed with sufficient </a:t>
            </a:r>
            <a:r>
              <a:rPr lang="en-US" dirty="0">
                <a:solidFill>
                  <a:srgbClr val="008000"/>
                </a:solidFill>
                <a:latin typeface="Chalkboard" charset="0"/>
                <a:ea typeface="ＭＳ Ｐゴシック" charset="0"/>
                <a:cs typeface="ＭＳ Ｐゴシック" charset="0"/>
              </a:rPr>
              <a:t>numerical</a:t>
            </a:r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 accuracy to determine whether projections of vertices are equal and whether projections of edges are of equal length.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This allows conclusions on the block structure of the automorphism group.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Success for the combinatorial approach: The numerical computations of </a:t>
            </a:r>
            <a:r>
              <a:rPr lang="en-US" dirty="0" err="1">
                <a:latin typeface="Chalkboard" charset="0"/>
                <a:ea typeface="ＭＳ Ｐゴシック" charset="0"/>
                <a:cs typeface="ＭＳ Ｐゴシック" charset="0"/>
              </a:rPr>
              <a:t>Babai</a:t>
            </a:r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, Grigoriev and Mount [1982] can be replaced by </a:t>
            </a:r>
            <a:r>
              <a:rPr lang="en-US" dirty="0">
                <a:solidFill>
                  <a:srgbClr val="FF0000"/>
                </a:solidFill>
                <a:latin typeface="Chalkboard" charset="0"/>
                <a:ea typeface="ＭＳ Ｐゴシック" charset="0"/>
                <a:cs typeface="ＭＳ Ｐゴシック" charset="0"/>
              </a:rPr>
              <a:t>WL[2] (edge classification) </a:t>
            </a:r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[F. 1995] </a:t>
            </a:r>
          </a:p>
        </p:txBody>
      </p:sp>
      <p:sp>
        <p:nvSpPr>
          <p:cNvPr id="6144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r>
              <a:rPr lang="en-US" sz="1400">
                <a:latin typeface="Arial" charset="0"/>
              </a:rPr>
              <a:t>7/5/18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r>
              <a:rPr lang="en-US" sz="1400">
                <a:latin typeface="Arial" charset="0"/>
              </a:rPr>
              <a:t>Martin Fürer   On the power of WL[k]</a:t>
            </a:r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fld id="{33B66B1F-4E79-B748-B821-515528286543}" type="slidenum">
              <a:rPr lang="en-US" sz="1400">
                <a:solidFill>
                  <a:schemeClr val="tx2"/>
                </a:solidFill>
                <a:latin typeface="Arial" charset="0"/>
              </a:rPr>
              <a:pPr/>
              <a:t>16</a:t>
            </a:fld>
            <a:endParaRPr lang="en-US" sz="140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42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halkboard" charset="0"/>
                <a:ea typeface="ＭＳ Ｐゴシック" charset="0"/>
                <a:cs typeface="ＭＳ Ｐゴシック" charset="0"/>
              </a:rPr>
              <a:t>Connections between Coloring and Spectral Properties</a:t>
            </a:r>
          </a:p>
        </p:txBody>
      </p:sp>
      <p:sp>
        <p:nvSpPr>
          <p:cNvPr id="6963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Chalkboard" panose="03050602040202020205" pitchFamily="66" charset="77"/>
              </a:rPr>
              <a:t>The </a:t>
            </a:r>
            <a:r>
              <a:rPr lang="en-US" dirty="0">
                <a:solidFill>
                  <a:srgbClr val="FF0000"/>
                </a:solidFill>
                <a:latin typeface="Chalkboard" panose="03050602040202020205" pitchFamily="66" charset="77"/>
              </a:rPr>
              <a:t>standard basis vector </a:t>
            </a:r>
            <a:r>
              <a:rPr lang="en-US" dirty="0">
                <a:latin typeface="Chalkboard" panose="03050602040202020205" pitchFamily="66" charset="77"/>
              </a:rPr>
              <a:t>of a vertex v is the labeling 𝓁 with 𝓁(v)=1 and 𝓁(u)=0 for all other vertices u.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Let </a:t>
            </a:r>
            <a:r>
              <a:rPr lang="en-US" dirty="0" err="1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p</a:t>
            </a:r>
            <a:r>
              <a:rPr lang="en-US" baseline="30000" dirty="0" err="1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k</a:t>
            </a:r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(v) be the projection of the standard basis vector of v into the k-</a:t>
            </a:r>
            <a:r>
              <a:rPr lang="en-US" dirty="0" err="1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th</a:t>
            </a:r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 eigenspace.</a:t>
            </a:r>
          </a:p>
          <a:p>
            <a:pPr>
              <a:buFont typeface="Wingdings" charset="0"/>
              <a:buNone/>
            </a:pPr>
            <a:endParaRPr lang="en-US" dirty="0">
              <a:latin typeface="Chalkboard" panose="03050602040202020205" pitchFamily="66" charset="77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Theorem (F. 1995)</a:t>
            </a:r>
          </a:p>
          <a:p>
            <a:pPr marL="0" indent="0">
              <a:buNone/>
            </a:pPr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The </a:t>
            </a:r>
            <a:r>
              <a:rPr lang="en-US" dirty="0">
                <a:solidFill>
                  <a:srgbClr val="FF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vertex color </a:t>
            </a:r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of v after WL[2] (edge coloring) determines the </a:t>
            </a:r>
            <a:r>
              <a:rPr lang="en-US" dirty="0">
                <a:solidFill>
                  <a:srgbClr val="FF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length of the projection </a:t>
            </a:r>
            <a:r>
              <a:rPr lang="en-US" dirty="0" err="1">
                <a:solidFill>
                  <a:srgbClr val="FF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p</a:t>
            </a:r>
            <a:r>
              <a:rPr lang="en-US" baseline="30000" dirty="0" err="1">
                <a:solidFill>
                  <a:srgbClr val="FF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k</a:t>
            </a:r>
            <a:r>
              <a:rPr lang="en-US" dirty="0">
                <a:solidFill>
                  <a:srgbClr val="FF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(v).</a:t>
            </a:r>
          </a:p>
          <a:p>
            <a:pPr marL="0" indent="0">
              <a:buNone/>
            </a:pPr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The </a:t>
            </a:r>
            <a:r>
              <a:rPr lang="en-US" dirty="0">
                <a:solidFill>
                  <a:srgbClr val="FF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edge color</a:t>
            </a:r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 of {</a:t>
            </a:r>
            <a:r>
              <a:rPr lang="en-US" dirty="0" err="1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u,v</a:t>
            </a:r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} determines the </a:t>
            </a:r>
            <a:r>
              <a:rPr lang="en-US" dirty="0">
                <a:solidFill>
                  <a:srgbClr val="FF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angle between the projection </a:t>
            </a:r>
            <a:r>
              <a:rPr lang="en-US" dirty="0" err="1">
                <a:solidFill>
                  <a:srgbClr val="FF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p</a:t>
            </a:r>
            <a:r>
              <a:rPr lang="en-US" baseline="30000" dirty="0" err="1">
                <a:solidFill>
                  <a:srgbClr val="FF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k</a:t>
            </a:r>
            <a:r>
              <a:rPr lang="en-US" dirty="0">
                <a:solidFill>
                  <a:srgbClr val="FF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(u) and the projection </a:t>
            </a:r>
            <a:r>
              <a:rPr lang="en-US" dirty="0" err="1">
                <a:solidFill>
                  <a:srgbClr val="FF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p</a:t>
            </a:r>
            <a:r>
              <a:rPr lang="en-US" baseline="30000" dirty="0" err="1">
                <a:solidFill>
                  <a:srgbClr val="FF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k</a:t>
            </a:r>
            <a:r>
              <a:rPr lang="en-US" dirty="0">
                <a:solidFill>
                  <a:srgbClr val="FF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(v)</a:t>
            </a:r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 of u and v into any eigenspace </a:t>
            </a:r>
            <a:r>
              <a:rPr lang="en-US" dirty="0" err="1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E</a:t>
            </a:r>
            <a:r>
              <a:rPr lang="en-US" baseline="30000" dirty="0" err="1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k</a:t>
            </a:r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.</a:t>
            </a:r>
          </a:p>
          <a:p>
            <a:pPr>
              <a:buFont typeface="Wingdings" charset="0"/>
              <a:buNone/>
            </a:pPr>
            <a:endParaRPr lang="en-US" dirty="0">
              <a:solidFill>
                <a:srgbClr val="008040"/>
              </a:solidFill>
              <a:latin typeface="Chalkboard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9634" name="Rectangle 11"/>
          <p:cNvSpPr>
            <a:spLocks noGrp="1" noChangeArrowheads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r>
              <a:rPr lang="en-US" sz="1400">
                <a:latin typeface="Arial" charset="0"/>
              </a:rPr>
              <a:t>7/5/18</a:t>
            </a:r>
          </a:p>
        </p:txBody>
      </p:sp>
      <p:sp>
        <p:nvSpPr>
          <p:cNvPr id="69635" name="Rectangle 12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r>
              <a:rPr lang="en-US" sz="1400">
                <a:latin typeface="Arial" charset="0"/>
              </a:rPr>
              <a:t>Martin Fürer   On the power of WL[k]</a:t>
            </a:r>
          </a:p>
        </p:txBody>
      </p:sp>
      <p:sp>
        <p:nvSpPr>
          <p:cNvPr id="696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fld id="{EFD8AD5F-E9A6-A246-9A44-D44B6901AB91}" type="slidenum">
              <a:rPr lang="en-US" sz="1400">
                <a:solidFill>
                  <a:schemeClr val="tx2"/>
                </a:solidFill>
                <a:latin typeface="Arial" charset="0"/>
              </a:rPr>
              <a:pPr/>
              <a:t>17</a:t>
            </a:fld>
            <a:endParaRPr lang="en-US" sz="140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1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Tool: The averaging matrix M</a:t>
            </a:r>
          </a:p>
        </p:txBody>
      </p:sp>
      <p:sp>
        <p:nvSpPr>
          <p:cNvPr id="7066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Let C(u) be the set of vertices with the same color as u.</a:t>
            </a:r>
          </a:p>
          <a:p>
            <a:r>
              <a:rPr lang="en-US" dirty="0" err="1">
                <a:latin typeface="Chalkboard" charset="0"/>
                <a:ea typeface="ＭＳ Ｐゴシック" charset="0"/>
                <a:cs typeface="ＭＳ Ｐゴシック" charset="0"/>
              </a:rPr>
              <a:t>m</a:t>
            </a:r>
            <a:r>
              <a:rPr lang="en-US" baseline="-25000" dirty="0" err="1">
                <a:latin typeface="Chalkboard" charset="0"/>
                <a:ea typeface="ＭＳ Ｐゴシック" charset="0"/>
                <a:cs typeface="ＭＳ Ｐゴシック" charset="0"/>
              </a:rPr>
              <a:t>uv</a:t>
            </a:r>
            <a:r>
              <a:rPr lang="en-US" baseline="-25000" dirty="0">
                <a:latin typeface="Chalkboard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= 1/|C(u)|  if  C(u) = C(v)  </a:t>
            </a:r>
          </a:p>
          <a:p>
            <a:pPr>
              <a:buFont typeface="Times" charset="0"/>
              <a:buNone/>
            </a:pPr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	(0 otherwise).</a:t>
            </a:r>
          </a:p>
          <a:p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Properties</a:t>
            </a:r>
          </a:p>
          <a:p>
            <a:pPr lvl="1"/>
            <a:r>
              <a:rPr lang="en-US" dirty="0">
                <a:latin typeface="Chalkboard" charset="0"/>
                <a:ea typeface="ＭＳ Ｐゴシック" charset="0"/>
              </a:rPr>
              <a:t>AM = MA  </a:t>
            </a:r>
            <a:r>
              <a:rPr lang="en-US" dirty="0" err="1">
                <a:latin typeface="Chalkboard" charset="0"/>
                <a:ea typeface="ＭＳ Ｐゴシック" charset="0"/>
              </a:rPr>
              <a:t>iff</a:t>
            </a:r>
            <a:r>
              <a:rPr lang="en-US" dirty="0">
                <a:latin typeface="Chalkboard" charset="0"/>
                <a:ea typeface="ＭＳ Ｐゴシック" charset="0"/>
              </a:rPr>
              <a:t> the coloring is stable.</a:t>
            </a:r>
          </a:p>
          <a:p>
            <a:pPr lvl="1"/>
            <a:r>
              <a:rPr lang="en-US" dirty="0">
                <a:latin typeface="Chalkboard" charset="0"/>
                <a:ea typeface="ＭＳ Ｐゴシック" charset="0"/>
              </a:rPr>
              <a:t>If Ax = </a:t>
            </a:r>
            <a:r>
              <a:rPr lang="en-US" dirty="0">
                <a:latin typeface="Chalkboard" charset="0"/>
                <a:ea typeface="ＭＳ Ｐゴシック" charset="0"/>
                <a:sym typeface="Symbol" charset="0"/>
              </a:rPr>
              <a:t>x, then A Mx =  Mx, i.e., with x, also Mx is an eigenvector to the same basis.</a:t>
            </a:r>
          </a:p>
        </p:txBody>
      </p:sp>
      <p:sp>
        <p:nvSpPr>
          <p:cNvPr id="70658" name="Rectangle 11"/>
          <p:cNvSpPr>
            <a:spLocks noGrp="1" noChangeArrowheads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r>
              <a:rPr lang="en-US" sz="1400">
                <a:latin typeface="Arial" charset="0"/>
              </a:rPr>
              <a:t>7/5/18</a:t>
            </a:r>
          </a:p>
        </p:txBody>
      </p:sp>
      <p:sp>
        <p:nvSpPr>
          <p:cNvPr id="70659" name="Rectangle 12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r>
              <a:rPr lang="en-US" sz="1400">
                <a:latin typeface="Arial" charset="0"/>
              </a:rPr>
              <a:t>Martin Fürer   On the power of WL[k]</a:t>
            </a:r>
          </a:p>
        </p:txBody>
      </p:sp>
      <p:sp>
        <p:nvSpPr>
          <p:cNvPr id="706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fld id="{7F6B3102-DDA6-3B45-9F5C-04F7394E2D84}" type="slidenum">
              <a:rPr lang="en-US" sz="1400">
                <a:solidFill>
                  <a:schemeClr val="tx2"/>
                </a:solidFill>
                <a:latin typeface="Arial" charset="0"/>
              </a:rPr>
              <a:pPr/>
              <a:t>18</a:t>
            </a:fld>
            <a:endParaRPr lang="en-US" sz="140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46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1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20B9C-20F1-F642-BD4F-67E02DCC7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halkboard" panose="03050602040202020205" pitchFamily="66" charset="77"/>
              </a:rPr>
              <a:t>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4387A-612D-5E4D-BCCD-E6EFA96CE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Trees are not determined by the spectrum and the lengths of the projections (form the standard basis vectors to the eigenspaces) </a:t>
            </a:r>
            <a:r>
              <a:rPr lang="de-CH" dirty="0">
                <a:latin typeface="Chalkboard" charset="0"/>
                <a:ea typeface="ＭＳ Ｐゴシック" charset="0"/>
                <a:cs typeface="ＭＳ Ｐゴシック" charset="0"/>
              </a:rPr>
              <a:t>[Stevanovic, </a:t>
            </a:r>
            <a:r>
              <a:rPr lang="de-CH" dirty="0" err="1">
                <a:latin typeface="Chalkboard" charset="0"/>
                <a:ea typeface="ＭＳ Ｐゴシック" charset="0"/>
                <a:cs typeface="ＭＳ Ｐゴシック" charset="0"/>
              </a:rPr>
              <a:t>Brankov</a:t>
            </a:r>
            <a:r>
              <a:rPr lang="de-CH" dirty="0">
                <a:latin typeface="Chalkboard" charset="0"/>
                <a:ea typeface="ＭＳ Ｐゴシック" charset="0"/>
                <a:cs typeface="ＭＳ Ｐゴシック" charset="0"/>
              </a:rPr>
              <a:t> 2006]</a:t>
            </a:r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Conjecture: The lengths of the projections and the  angles between the projections determine all trees.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1E4CA3-0247-9149-A39F-4E8AEAEAF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7/5/18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94BD7-149B-E247-87D5-BC5AE7EDA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Martin Fürer   On the power of WL[k]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B0194-E5F5-F44E-8A44-B282442CB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CBAE-CD5E-364C-8292-CFF2E33B57B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0DB85-439D-6C4D-894E-E5E2859BA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halkboard" panose="03050602040202020205" pitchFamily="66" charset="77"/>
              </a:rPr>
              <a:t>My early involvement with graph isomorphism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6A25A-00C7-0F40-945B-3AAB3814D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Chalkboard" panose="03050602040202020205" pitchFamily="66" charset="77"/>
              </a:rPr>
              <a:t>Ernst </a:t>
            </a:r>
            <a:r>
              <a:rPr lang="en-US" dirty="0" err="1">
                <a:latin typeface="Chalkboard" panose="03050602040202020205" pitchFamily="66" charset="77"/>
              </a:rPr>
              <a:t>Specker</a:t>
            </a:r>
            <a:r>
              <a:rPr lang="en-US" dirty="0">
                <a:latin typeface="Chalkboard" panose="03050602040202020205" pitchFamily="66" charset="77"/>
              </a:rPr>
              <a:t> tells me about </a:t>
            </a:r>
            <a:r>
              <a:rPr lang="en-US" dirty="0" err="1">
                <a:latin typeface="Chalkboard" panose="03050602040202020205" pitchFamily="66" charset="77"/>
              </a:rPr>
              <a:t>Babai’s</a:t>
            </a:r>
            <a:r>
              <a:rPr lang="en-US" dirty="0">
                <a:latin typeface="Chalkboard" panose="03050602040202020205" pitchFamily="66" charset="77"/>
              </a:rPr>
              <a:t> graph isomorphism test for bounded color multiplicity (1979 tech report).</a:t>
            </a:r>
          </a:p>
          <a:p>
            <a:r>
              <a:rPr lang="en-US" dirty="0">
                <a:latin typeface="Chalkboard" panose="03050602040202020205" pitchFamily="66" charset="77"/>
              </a:rPr>
              <a:t>The journal paper of Luks 1982 lists canonical labeling for bounded degree as an open problem.</a:t>
            </a:r>
          </a:p>
          <a:p>
            <a:r>
              <a:rPr lang="en-US" dirty="0">
                <a:latin typeface="Chalkboard" panose="03050602040202020205" pitchFamily="66" charset="77"/>
              </a:rPr>
              <a:t>We solve canonical labeling (F., </a:t>
            </a:r>
            <a:r>
              <a:rPr lang="en-US" dirty="0" err="1">
                <a:latin typeface="Chalkboard" panose="03050602040202020205" pitchFamily="66" charset="77"/>
              </a:rPr>
              <a:t>Specker</a:t>
            </a:r>
            <a:r>
              <a:rPr lang="en-US" dirty="0">
                <a:latin typeface="Chalkboard" panose="03050602040202020205" pitchFamily="66" charset="77"/>
              </a:rPr>
              <a:t>, and </a:t>
            </a:r>
            <a:r>
              <a:rPr lang="en-US" dirty="0" err="1">
                <a:latin typeface="Chalkboard" panose="03050602040202020205" pitchFamily="66" charset="77"/>
              </a:rPr>
              <a:t>Schnyder</a:t>
            </a:r>
            <a:r>
              <a:rPr lang="en-US" dirty="0">
                <a:latin typeface="Chalkboard" panose="03050602040202020205" pitchFamily="66" charset="77"/>
              </a:rPr>
              <a:t>, simultaneously with </a:t>
            </a:r>
            <a:r>
              <a:rPr lang="en-US" dirty="0" err="1">
                <a:latin typeface="Chalkboard" panose="03050602040202020205" pitchFamily="66" charset="77"/>
              </a:rPr>
              <a:t>Babai</a:t>
            </a:r>
            <a:r>
              <a:rPr lang="en-US" dirty="0">
                <a:latin typeface="Chalkboard" panose="03050602040202020205" pitchFamily="66" charset="77"/>
              </a:rPr>
              <a:t> and Luks) 1983.</a:t>
            </a:r>
          </a:p>
          <a:p>
            <a:r>
              <a:rPr lang="en-US" dirty="0">
                <a:latin typeface="Chalkboard" panose="03050602040202020205" pitchFamily="66" charset="77"/>
              </a:rPr>
              <a:t>Sometime before that, I learn about vertex and edge classification and I view them as special cases of a more general case of  refinement by classification of k-tuples, what is now known as WL[k].</a:t>
            </a:r>
          </a:p>
          <a:p>
            <a:r>
              <a:rPr lang="en-US" dirty="0">
                <a:latin typeface="Chalkboard" panose="03050602040202020205" pitchFamily="66" charset="77"/>
              </a:rPr>
              <a:t>I learn that Neil </a:t>
            </a:r>
            <a:r>
              <a:rPr lang="en-US" dirty="0" err="1">
                <a:latin typeface="Chalkboard" panose="03050602040202020205" pitchFamily="66" charset="77"/>
              </a:rPr>
              <a:t>Immerman</a:t>
            </a:r>
            <a:r>
              <a:rPr lang="en-US" dirty="0">
                <a:latin typeface="Chalkboard" panose="03050602040202020205" pitchFamily="66" charset="77"/>
              </a:rPr>
              <a:t> invented WL[k] about the same time. Later I learn that Laci </a:t>
            </a:r>
            <a:r>
              <a:rPr lang="en-US" dirty="0" err="1">
                <a:latin typeface="Chalkboard" panose="03050602040202020205" pitchFamily="66" charset="77"/>
              </a:rPr>
              <a:t>Babai</a:t>
            </a:r>
            <a:r>
              <a:rPr lang="en-US" dirty="0">
                <a:latin typeface="Chalkboard" panose="03050602040202020205" pitchFamily="66" charset="77"/>
              </a:rPr>
              <a:t> invented WL[k] earlier.</a:t>
            </a:r>
          </a:p>
          <a:p>
            <a:r>
              <a:rPr lang="en-US" dirty="0">
                <a:latin typeface="Chalkboard" panose="03050602040202020205" pitchFamily="66" charset="77"/>
              </a:rPr>
              <a:t>I take great inspiration from the Springer Lecture notes of </a:t>
            </a:r>
            <a:r>
              <a:rPr lang="en-US" dirty="0" err="1">
                <a:latin typeface="Chalkboard" panose="03050602040202020205" pitchFamily="66" charset="77"/>
              </a:rPr>
              <a:t>Weisfeiler</a:t>
            </a:r>
            <a:r>
              <a:rPr lang="en-US" dirty="0">
                <a:latin typeface="Chalkboard" panose="03050602040202020205" pitchFamily="66" charset="77"/>
              </a:rPr>
              <a:t> and Leman (deep stabilization).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87BB5-065F-B247-916F-BCCC8E357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7/5/18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E32E9-4B7A-A74E-B858-B4A1EB4DB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Martin Fürer   On the power of WL[k]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A7397A-3DBF-CC4C-B420-0CC46B70B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CBAE-CD5E-364C-8292-CFF2E33B57B8}" type="slidenum">
              <a:rPr lang="en-US" smtClean="0"/>
              <a:t>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44BC9D-FE9C-F045-9BAB-DA874E52E4E3}"/>
              </a:ext>
            </a:extLst>
          </p:cNvPr>
          <p:cNvSpPr txBox="1"/>
          <p:nvPr/>
        </p:nvSpPr>
        <p:spPr>
          <a:xfrm>
            <a:off x="6325849" y="-6145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24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3DC03-4079-C54B-955C-F50CF9242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halkboard" panose="03050602040202020205" pitchFamily="66" charset="77"/>
              </a:rPr>
              <a:t>Combinatorial invariants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92100-C7B9-5543-A572-E54090EE5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halkboard" panose="03050602040202020205" pitchFamily="66" charset="77"/>
              </a:rPr>
              <a:t>F. 2017: WL[2] determines:</a:t>
            </a:r>
          </a:p>
          <a:p>
            <a:r>
              <a:rPr lang="en-US" dirty="0">
                <a:latin typeface="Chalkboard" panose="03050602040202020205" pitchFamily="66" charset="77"/>
              </a:rPr>
              <a:t>the number of 6-cycles, but not the number of 8-cycles (7-cycles is open).</a:t>
            </a:r>
          </a:p>
          <a:p>
            <a:r>
              <a:rPr lang="en-US" dirty="0">
                <a:latin typeface="Chalkboard" panose="03050602040202020205" pitchFamily="66" charset="77"/>
              </a:rPr>
              <a:t>the number of triangles (trivial), but not the number of 4-cliques. (There are 2 strongly regular graphs </a:t>
            </a:r>
            <a:r>
              <a:rPr lang="en-US" dirty="0" err="1">
                <a:latin typeface="Chalkboard" panose="03050602040202020205" pitchFamily="66" charset="77"/>
              </a:rPr>
              <a:t>srg</a:t>
            </a:r>
            <a:r>
              <a:rPr lang="en-US" dirty="0">
                <a:latin typeface="Chalkboard" panose="03050602040202020205" pitchFamily="66" charset="77"/>
              </a:rPr>
              <a:t>(16,6,2,2), the (4,4)-rook graph and the </a:t>
            </a:r>
            <a:r>
              <a:rPr lang="en-US" dirty="0" err="1">
                <a:latin typeface="Chalkboard" panose="03050602040202020205" pitchFamily="66" charset="77"/>
              </a:rPr>
              <a:t>Shrinkhnde</a:t>
            </a:r>
            <a:r>
              <a:rPr lang="en-US" dirty="0">
                <a:latin typeface="Chalkboard" panose="03050602040202020205" pitchFamily="66" charset="77"/>
              </a:rPr>
              <a:t> graph, with different numbers of K</a:t>
            </a:r>
            <a:r>
              <a:rPr lang="en-US" baseline="-25000" dirty="0">
                <a:latin typeface="Chalkboard" panose="03050602040202020205" pitchFamily="66" charset="77"/>
              </a:rPr>
              <a:t>4</a:t>
            </a:r>
            <a:r>
              <a:rPr lang="en-US" dirty="0">
                <a:latin typeface="Chalkboard" panose="03050602040202020205" pitchFamily="66" charset="77"/>
              </a:rPr>
              <a:t>.)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8D967-4405-D147-93C8-EE08A43D4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7/5/18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FC38B-765C-0748-917E-2100CA35B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Martin Fürer   On the power of WL[k]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BA938-F1F5-594D-8F2E-98B4DD252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CBAE-CD5E-364C-8292-CFF2E33B57B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86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94AD9E-C2F3-1341-B4F9-488445B5E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729" y="241877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Chalkboard" panose="03050602040202020205" pitchFamily="66" charset="77"/>
              </a:rPr>
              <a:t>Thank you!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D25B2-265C-5C43-AF9E-4621B0001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7/5/18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D529F-9CB9-D945-8F03-C3C745AE2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Martin Fürer   On the power of WL[k]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4B4B3-3F56-1247-91B2-904344477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CBAE-CD5E-364C-8292-CFF2E33B57B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30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3-dim WL Refinement (WL[3])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Times" charset="0"/>
              <a:buNone/>
            </a:pPr>
            <a:r>
              <a:rPr lang="en-US" sz="2400" dirty="0">
                <a:latin typeface="Chalkboard" charset="0"/>
                <a:ea typeface="ＭＳ Ｐゴシック" charset="0"/>
                <a:cs typeface="ＭＳ Ｐゴシック" charset="0"/>
              </a:rPr>
              <a:t>WL[3] is more effective than just edge classification. </a:t>
            </a:r>
          </a:p>
          <a:p>
            <a:pPr eaLnBrk="1" hangingPunct="1">
              <a:buFont typeface="Times" charset="0"/>
              <a:buNone/>
            </a:pPr>
            <a:r>
              <a:rPr lang="en-US" sz="2400" b="1" dirty="0">
                <a:solidFill>
                  <a:srgbClr val="408000"/>
                </a:solidFill>
                <a:latin typeface="Chalkboard" charset="0"/>
                <a:ea typeface="ＭＳ Ｐゴシック" charset="0"/>
                <a:cs typeface="ＭＳ Ｐゴシック" charset="0"/>
              </a:rPr>
              <a:t>Algorithm: </a:t>
            </a:r>
          </a:p>
          <a:p>
            <a:pPr eaLnBrk="1" hangingPunct="1">
              <a:buFont typeface="Times" charset="0"/>
              <a:buNone/>
            </a:pPr>
            <a:r>
              <a:rPr lang="en-US" sz="2400" b="1" dirty="0">
                <a:solidFill>
                  <a:srgbClr val="408000"/>
                </a:solidFill>
                <a:latin typeface="Chalkboard" charset="0"/>
                <a:ea typeface="ＭＳ Ｐゴシック" charset="0"/>
                <a:cs typeface="ＭＳ Ｐゴシック" charset="0"/>
              </a:rPr>
              <a:t>Start:</a:t>
            </a:r>
            <a:r>
              <a:rPr lang="en-US" sz="2400" dirty="0">
                <a:solidFill>
                  <a:srgbClr val="408000"/>
                </a:solidFill>
                <a:latin typeface="Chalkboard" charset="0"/>
                <a:ea typeface="ＭＳ Ｐゴシック" charset="0"/>
                <a:cs typeface="ＭＳ Ｐゴシック" charset="0"/>
              </a:rPr>
              <a:t> Color the ordered triples of vertices by the isomorphism type of the induced subgraph. </a:t>
            </a:r>
          </a:p>
          <a:p>
            <a:pPr eaLnBrk="1" hangingPunct="1">
              <a:buFont typeface="Times" charset="0"/>
              <a:buNone/>
            </a:pPr>
            <a:r>
              <a:rPr lang="en-US" sz="2400" b="1" dirty="0">
                <a:solidFill>
                  <a:srgbClr val="408000"/>
                </a:solidFill>
                <a:latin typeface="Chalkboard" charset="0"/>
                <a:ea typeface="ＭＳ Ｐゴシック" charset="0"/>
                <a:cs typeface="ＭＳ Ｐゴシック" charset="0"/>
              </a:rPr>
              <a:t>Loop:</a:t>
            </a:r>
            <a:r>
              <a:rPr lang="en-US" sz="2400" dirty="0">
                <a:solidFill>
                  <a:srgbClr val="408000"/>
                </a:solidFill>
                <a:latin typeface="Chalkboard" charset="0"/>
                <a:ea typeface="ＭＳ Ｐゴシック" charset="0"/>
                <a:cs typeface="ＭＳ Ｐゴシック" charset="0"/>
              </a:rPr>
              <a:t> Color the triples (u, v, w) by the multiset of triples of colors on the sides of tetrahedrons (u, v, w, x) for all x.</a:t>
            </a:r>
          </a:p>
          <a:p>
            <a:pPr eaLnBrk="1" hangingPunct="1">
              <a:buFont typeface="Times" charset="0"/>
              <a:buNone/>
            </a:pPr>
            <a:r>
              <a:rPr lang="en-US" sz="2400" b="1" dirty="0">
                <a:solidFill>
                  <a:srgbClr val="408000"/>
                </a:solidFill>
                <a:latin typeface="Chalkboard" charset="0"/>
                <a:ea typeface="ＭＳ Ｐゴシック" charset="0"/>
                <a:cs typeface="ＭＳ Ｐゴシック" charset="0"/>
              </a:rPr>
              <a:t>Stop:</a:t>
            </a:r>
            <a:r>
              <a:rPr lang="en-US" sz="2400" dirty="0">
                <a:solidFill>
                  <a:srgbClr val="408000"/>
                </a:solidFill>
                <a:latin typeface="Chalkboard" charset="0"/>
                <a:ea typeface="ＭＳ Ｐゴシック" charset="0"/>
                <a:cs typeface="ＭＳ Ｐゴシック" charset="0"/>
              </a:rPr>
              <a:t> When the color partition of the (ordered) triples stabilizes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r>
              <a:rPr lang="en-US" sz="1400">
                <a:latin typeface="Arial" charset="0"/>
              </a:rPr>
              <a:t>7/5/18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r>
              <a:rPr lang="en-US" sz="1400">
                <a:latin typeface="Arial" charset="0"/>
              </a:rPr>
              <a:t>Martin Fürer   On the power of WL[k]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fld id="{AE3BD741-1A9C-B74D-9EFB-13C1A2742856}" type="slidenum">
              <a:rPr lang="en-US" sz="1400">
                <a:solidFill>
                  <a:schemeClr val="tx2"/>
                </a:solidFill>
                <a:latin typeface="Arial" charset="0"/>
              </a:rPr>
              <a:pPr/>
              <a:t>3</a:t>
            </a:fld>
            <a:endParaRPr lang="en-US" sz="140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18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D553B-0303-5941-8CD3-6C4C54C17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halkboard" panose="03050602040202020205" pitchFamily="66" charset="77"/>
              </a:rPr>
              <a:t>WL[3]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08ED5-361F-BA48-8078-F0A1CCFDA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0B260BF-2E7F-A04C-9F1E-C590C20ABA92}"/>
              </a:ext>
            </a:extLst>
          </p:cNvPr>
          <p:cNvGrpSpPr/>
          <p:nvPr/>
        </p:nvGrpSpPr>
        <p:grpSpPr>
          <a:xfrm>
            <a:off x="1783830" y="1946300"/>
            <a:ext cx="4449750" cy="4109988"/>
            <a:chOff x="1231721" y="712857"/>
            <a:chExt cx="5001859" cy="5046049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C666C940-E06B-554F-BC38-D7F11F18DBB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33525" y="3832791"/>
              <a:ext cx="271463" cy="2714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B4B6307-8F8D-AE49-9F3B-E261F3FCDF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471863" y="5324476"/>
              <a:ext cx="271463" cy="2714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14824C44-9E45-6645-B84F-FB129429D2F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57839" y="4500564"/>
              <a:ext cx="271463" cy="2714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1F9ED2B0-61C8-9340-BA3E-962EBD49907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471863" y="1066801"/>
              <a:ext cx="271463" cy="27146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65C2570D-B4F1-3C4B-A065-5DC1A81FB9DF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1669255" y="3968522"/>
              <a:ext cx="4024314" cy="667773"/>
            </a:xfrm>
            <a:prstGeom prst="straightConnector1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1CAEE192-DD03-8F4B-AF49-18E88C96323A}"/>
                </a:ext>
              </a:extLst>
            </p:cNvPr>
            <p:cNvCxnSpPr>
              <a:cxnSpLocks noChangeAspect="1"/>
            </p:cNvCxnSpPr>
            <p:nvPr/>
          </p:nvCxnSpPr>
          <p:spPr>
            <a:xfrm flipV="1">
              <a:off x="3607593" y="4636294"/>
              <a:ext cx="2085976" cy="823912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795BE02-9858-EF4A-BDDE-FA473DDAE17C}"/>
                </a:ext>
              </a:extLst>
            </p:cNvPr>
            <p:cNvCxnSpPr>
              <a:cxnSpLocks noChangeAspect="1"/>
            </p:cNvCxnSpPr>
            <p:nvPr/>
          </p:nvCxnSpPr>
          <p:spPr>
            <a:xfrm flipH="1" flipV="1">
              <a:off x="1669257" y="3968522"/>
              <a:ext cx="1938336" cy="1491684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4551C513-5677-1A4E-BEC3-B3CA44D11AA9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3592967" y="1218180"/>
              <a:ext cx="2100603" cy="3418114"/>
            </a:xfrm>
            <a:prstGeom prst="straightConnector1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09196638-F0B6-B344-8400-CF423DDA9DA1}"/>
                </a:ext>
              </a:extLst>
            </p:cNvPr>
            <p:cNvCxnSpPr>
              <a:cxnSpLocks noChangeAspect="1"/>
            </p:cNvCxnSpPr>
            <p:nvPr/>
          </p:nvCxnSpPr>
          <p:spPr>
            <a:xfrm flipH="1">
              <a:off x="3592966" y="1234850"/>
              <a:ext cx="22962" cy="4225357"/>
            </a:xfrm>
            <a:prstGeom prst="straightConnector1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E3D95C21-2E96-D445-A447-94F3AD9AC7AE}"/>
                </a:ext>
              </a:extLst>
            </p:cNvPr>
            <p:cNvCxnSpPr>
              <a:cxnSpLocks noChangeAspect="1"/>
              <a:stCxn id="23" idx="0"/>
            </p:cNvCxnSpPr>
            <p:nvPr/>
          </p:nvCxnSpPr>
          <p:spPr>
            <a:xfrm flipH="1">
              <a:off x="1669256" y="1066800"/>
              <a:ext cx="1938338" cy="2901720"/>
            </a:xfrm>
            <a:prstGeom prst="straightConnector1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A7075E4-515E-A341-B914-729673234B57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231721" y="3939387"/>
              <a:ext cx="33214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/>
                <a:t>u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E8FF861-BAA1-D34B-99DC-9E2FCEBA06C6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3712987" y="5297241"/>
              <a:ext cx="3241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9518739-7341-0546-AFAB-7ED8ABDCD381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829302" y="4541194"/>
              <a:ext cx="4042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w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EDFD884-CB95-294E-977F-2725DE4C9D6B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3139355" y="777685"/>
              <a:ext cx="3177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x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93D76D0-8D55-B541-BA6B-3B1B83B6CB6A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3864430" y="712857"/>
              <a:ext cx="103586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>
                  <a:solidFill>
                    <a:srgbClr val="FF0000"/>
                  </a:solidFill>
                </a:rPr>
                <a:t>.  .  .</a:t>
              </a:r>
            </a:p>
          </p:txBody>
        </p:sp>
      </p:grpSp>
      <p:sp>
        <p:nvSpPr>
          <p:cNvPr id="35" name="Date Placeholder 34">
            <a:extLst>
              <a:ext uri="{FF2B5EF4-FFF2-40B4-BE49-F238E27FC236}">
                <a16:creationId xmlns:a16="http://schemas.microsoft.com/office/drawing/2014/main" id="{6E5DCD61-FE4F-6A4A-9779-F1855B94C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7/5/18</a:t>
            </a:r>
          </a:p>
        </p:txBody>
      </p:sp>
      <p:sp>
        <p:nvSpPr>
          <p:cNvPr id="36" name="Footer Placeholder 35">
            <a:extLst>
              <a:ext uri="{FF2B5EF4-FFF2-40B4-BE49-F238E27FC236}">
                <a16:creationId xmlns:a16="http://schemas.microsoft.com/office/drawing/2014/main" id="{70981231-960A-2646-A416-08D5D217B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Martin Fürer   On the power of WL[k]</a:t>
            </a:r>
          </a:p>
        </p:txBody>
      </p:sp>
      <p:sp>
        <p:nvSpPr>
          <p:cNvPr id="37" name="Slide Number Placeholder 36">
            <a:extLst>
              <a:ext uri="{FF2B5EF4-FFF2-40B4-BE49-F238E27FC236}">
                <a16:creationId xmlns:a16="http://schemas.microsoft.com/office/drawing/2014/main" id="{DADFB267-F8EB-B54B-B284-316539A81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CBAE-CD5E-364C-8292-CFF2E33B57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46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16CDD-2746-0741-8E72-2F71648F9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halkboard" panose="03050602040202020205" pitchFamily="66" charset="77"/>
              </a:rPr>
              <a:t>Conjecture early 1980’s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64E21-80F9-6643-BBE4-705ED913A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My conjecture: WL[k] (or WL[k’] for k’=O(k)) is sufficient for degree k graphs.</a:t>
            </a:r>
          </a:p>
          <a:p>
            <a:r>
              <a:rPr lang="en-US" dirty="0" err="1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Immerman</a:t>
            </a:r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 had a similar conjecture.</a:t>
            </a:r>
          </a:p>
          <a:p>
            <a:r>
              <a:rPr lang="en-US" dirty="0">
                <a:latin typeface="Chalkboard" panose="03050602040202020205" pitchFamily="66" charset="77"/>
              </a:rPr>
              <a:t>1983: </a:t>
            </a:r>
            <a:r>
              <a:rPr lang="en-US" dirty="0" err="1">
                <a:latin typeface="Chalkboard" panose="03050602040202020205" pitchFamily="66" charset="77"/>
              </a:rPr>
              <a:t>Babai</a:t>
            </a:r>
            <a:r>
              <a:rPr lang="en-US" dirty="0">
                <a:latin typeface="Chalkboard" panose="03050602040202020205" pitchFamily="66" charset="77"/>
              </a:rPr>
              <a:t> and Luks strongly disagree with my conjecture.</a:t>
            </a:r>
          </a:p>
          <a:p>
            <a:r>
              <a:rPr lang="en-US" dirty="0">
                <a:latin typeface="Chalkboard" panose="03050602040202020205" pitchFamily="66" charset="77"/>
              </a:rPr>
              <a:t>While trying to prove the conjecture, I was lead in a systematic way towards our </a:t>
            </a:r>
            <a:r>
              <a:rPr lang="en-US" dirty="0">
                <a:solidFill>
                  <a:srgbClr val="FF0000"/>
                </a:solidFill>
                <a:latin typeface="Chalkboard" panose="03050602040202020205" pitchFamily="66" charset="77"/>
              </a:rPr>
              <a:t>counterexample</a:t>
            </a:r>
            <a:r>
              <a:rPr lang="en-US" dirty="0">
                <a:latin typeface="Chalkboard" panose="03050602040202020205" pitchFamily="66" charset="77"/>
              </a:rPr>
              <a:t>. I cannot recall how.</a:t>
            </a:r>
          </a:p>
          <a:p>
            <a:r>
              <a:rPr lang="en-US" dirty="0">
                <a:latin typeface="Chalkboard" panose="03050602040202020205" pitchFamily="66" charset="77"/>
              </a:rPr>
              <a:t>The conjecture fails drastically.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E451C-DB8E-634E-AD68-598D39488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7/5/18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DB98C-BB69-3745-804D-AA00BB576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Martin Fürer   On the power of WL[k]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F9E05-5288-1E46-81EA-8940E7C14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CBAE-CD5E-364C-8292-CFF2E33B57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73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Counter-example: Both graphs</a:t>
            </a:r>
          </a:p>
        </p:txBody>
      </p:sp>
      <p:sp>
        <p:nvSpPr>
          <p:cNvPr id="49155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r>
              <a:rPr lang="en-US" sz="1400">
                <a:latin typeface="Arial" charset="0"/>
              </a:rPr>
              <a:t>7/5/18</a:t>
            </a:r>
          </a:p>
        </p:txBody>
      </p:sp>
      <p:sp>
        <p:nvSpPr>
          <p:cNvPr id="4915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r>
              <a:rPr lang="en-US" sz="1400">
                <a:latin typeface="Arial" charset="0"/>
              </a:rPr>
              <a:t>Martin Fürer   On the power of WL[k]</a:t>
            </a:r>
          </a:p>
        </p:txBody>
      </p:sp>
      <p:sp>
        <p:nvSpPr>
          <p:cNvPr id="491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fld id="{9106769C-5229-7F45-AD8E-566643EDEFDE}" type="slidenum">
              <a:rPr lang="en-US" sz="1400">
                <a:solidFill>
                  <a:schemeClr val="tx2"/>
                </a:solidFill>
                <a:latin typeface="Arial" charset="0"/>
              </a:rPr>
              <a:pPr/>
              <a:t>6</a:t>
            </a:fld>
            <a:endParaRPr lang="en-US" sz="1400">
              <a:solidFill>
                <a:schemeClr val="tx2"/>
              </a:solidFill>
              <a:latin typeface="Arial" charset="0"/>
            </a:endParaRPr>
          </a:p>
        </p:txBody>
      </p:sp>
      <p:pic>
        <p:nvPicPr>
          <p:cNvPr id="49158" name="Picture 15" descr="brick wal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752600"/>
            <a:ext cx="5537200" cy="370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9" name="TextBox 16"/>
          <p:cNvSpPr txBox="1">
            <a:spLocks noChangeArrowheads="1"/>
          </p:cNvSpPr>
          <p:nvPr/>
        </p:nvSpPr>
        <p:spPr bwMode="auto">
          <a:xfrm>
            <a:off x="533400" y="5791200"/>
            <a:ext cx="830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r>
              <a:rPr lang="en-US" dirty="0"/>
              <a:t>Torus of meta-vertices and meta-edges</a:t>
            </a:r>
          </a:p>
        </p:txBody>
      </p:sp>
    </p:spTree>
    <p:extLst>
      <p:ext uri="{BB962C8B-B14F-4D97-AF65-F5344CB8AC3E}">
        <p14:creationId xmlns:p14="http://schemas.microsoft.com/office/powerpoint/2010/main" val="3531802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halkboard" charset="0"/>
                <a:ea typeface="ＭＳ Ｐゴシック" charset="0"/>
                <a:cs typeface="ＭＳ Ｐゴシック" charset="0"/>
              </a:rPr>
              <a:t>The Counter-example</a:t>
            </a:r>
          </a:p>
        </p:txBody>
      </p:sp>
      <p:pic>
        <p:nvPicPr>
          <p:cNvPr id="51206" name="Picture 4" descr="zoom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500" y="2026444"/>
            <a:ext cx="5969000" cy="3949700"/>
          </a:xfrm>
        </p:spPr>
      </p:pic>
      <p:sp>
        <p:nvSpPr>
          <p:cNvPr id="5120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r>
              <a:rPr lang="en-US" sz="1400">
                <a:latin typeface="Arial" charset="0"/>
              </a:rPr>
              <a:t>7/5/18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r>
              <a:rPr lang="en-US" sz="1400">
                <a:latin typeface="Arial" charset="0"/>
              </a:rPr>
              <a:t>Martin Fürer   On the power of WL[k]</a:t>
            </a:r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2pPr>
            <a:lvl3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3pPr>
            <a:lvl4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4pPr>
            <a:lvl5pPr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halkboard" charset="0"/>
                <a:ea typeface="ＭＳ Ｐゴシック" charset="0"/>
              </a:defRPr>
            </a:lvl9pPr>
          </a:lstStyle>
          <a:p>
            <a:fld id="{BF25FA40-2E69-6F4A-9473-7DDD229648D3}" type="slidenum">
              <a:rPr lang="en-US" sz="1400">
                <a:solidFill>
                  <a:schemeClr val="tx2"/>
                </a:solidFill>
                <a:latin typeface="Arial" charset="0"/>
              </a:rPr>
              <a:pPr/>
              <a:t>7</a:t>
            </a:fld>
            <a:endParaRPr lang="en-US" sz="140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706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442EE-972F-8641-A36F-2DEF15F56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halkboard" panose="03050602040202020205" pitchFamily="66" charset="77"/>
              </a:rPr>
              <a:t>The two non-isomorphic 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37F2A-483A-FA45-8A96-62974F356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halkboard" panose="03050602040202020205" pitchFamily="66" charset="77"/>
              </a:rPr>
              <a:t>Both graphs use the same meta-graph.</a:t>
            </a:r>
          </a:p>
          <a:p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In both, replace meta-vertices by half hypercubes.</a:t>
            </a:r>
          </a:p>
          <a:p>
            <a:r>
              <a:rPr lang="en-US" dirty="0"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In both, replace meta-edges by identical gadgets connecting their half hypercubes.</a:t>
            </a:r>
          </a:p>
          <a:p>
            <a:r>
              <a:rPr lang="en-US" dirty="0">
                <a:latin typeface="Chalkboard" panose="03050602040202020205" pitchFamily="66" charset="77"/>
              </a:rPr>
              <a:t>X</a:t>
            </a:r>
            <a:r>
              <a:rPr lang="en-US" baseline="-25000" dirty="0">
                <a:latin typeface="Chalkboard" panose="03050602040202020205" pitchFamily="66" charset="77"/>
              </a:rPr>
              <a:t>1</a:t>
            </a:r>
            <a:r>
              <a:rPr lang="en-US" dirty="0">
                <a:latin typeface="Chalkboard" panose="03050602040202020205" pitchFamily="66" charset="77"/>
              </a:rPr>
              <a:t> has straight connections, </a:t>
            </a:r>
          </a:p>
          <a:p>
            <a:r>
              <a:rPr lang="en-US" dirty="0">
                <a:solidFill>
                  <a:srgbClr val="FF0000"/>
                </a:solidFill>
                <a:latin typeface="Chalkboard" panose="03050602040202020205" pitchFamily="66" charset="77"/>
              </a:rPr>
              <a:t>X</a:t>
            </a:r>
            <a:r>
              <a:rPr lang="en-US" baseline="-25000" dirty="0">
                <a:solidFill>
                  <a:srgbClr val="FF0000"/>
                </a:solidFill>
                <a:latin typeface="Chalkboard" panose="03050602040202020205" pitchFamily="66" charset="77"/>
              </a:rPr>
              <a:t>2</a:t>
            </a:r>
            <a:r>
              <a:rPr lang="en-US" dirty="0">
                <a:solidFill>
                  <a:srgbClr val="FF0000"/>
                </a:solidFill>
                <a:latin typeface="Chalkboard" panose="03050602040202020205" pitchFamily="66" charset="77"/>
              </a:rPr>
              <a:t> has 1 connection flipped </a:t>
            </a:r>
            <a:r>
              <a:rPr lang="en-US" dirty="0">
                <a:latin typeface="Chalkboard" panose="03050602040202020205" pitchFamily="66" charset="77"/>
              </a:rPr>
              <a:t>(or equivalently, an odd number of connections flipped).</a:t>
            </a:r>
          </a:p>
          <a:p>
            <a:r>
              <a:rPr lang="en-US" dirty="0">
                <a:latin typeface="Chalkboard" panose="03050602040202020205" pitchFamily="66" charset="77"/>
              </a:rPr>
              <a:t>The flip can be moved anywhere in the meta-graph.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EE8E64-F06F-B542-A218-9894E7ECB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7/5/18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007E6D-7902-6F43-B881-5024386BA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Martin Fürer   On the power of WL[k]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122751-810E-D741-B70B-497BBDBB6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CBAE-CD5E-364C-8292-CFF2E33B57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4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E40F7-4375-8342-B178-22B8700E7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halkboard" panose="03050602040202020205" pitchFamily="66" charset="77"/>
              </a:rPr>
              <a:t>The Counter-example shows: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13B22-F0AB-2E4D-AE6E-79C9EFA95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To identify all trivalent graphs of size n by WL[k], it is required that </a:t>
            </a:r>
            <a:r>
              <a:rPr lang="en-US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k=</a:t>
            </a:r>
            <a:r>
              <a:rPr lang="en-US" dirty="0">
                <a:solidFill>
                  <a:srgbClr val="FF0000"/>
                </a:solidFill>
                <a:ea typeface="ヒラギノ角ゴ Pro W3" charset="0"/>
                <a:cs typeface="ヒラギノ角ゴ Pro W3" charset="0"/>
                <a:sym typeface="Symbol" charset="0"/>
              </a:rPr>
              <a:t></a:t>
            </a:r>
            <a:r>
              <a:rPr lang="en-US" dirty="0">
                <a:solidFill>
                  <a:srgbClr val="FF0000"/>
                </a:solidFill>
                <a:ea typeface="ＭＳ Ｐゴシック" charset="0"/>
                <a:cs typeface="ヒラギノ角ゴ Pro W3" charset="0"/>
                <a:sym typeface="Symbol" charset="0"/>
              </a:rPr>
              <a:t>(</a:t>
            </a:r>
            <a:r>
              <a:rPr lang="en-US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√n).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r>
              <a:rPr lang="en-US" dirty="0"/>
              <a:t>Construction rejected by STOC and FOCS 1988.</a:t>
            </a:r>
          </a:p>
          <a:p>
            <a:r>
              <a:rPr lang="en-US" dirty="0"/>
              <a:t>The same result is submitted to FOCS 1989 by </a:t>
            </a:r>
            <a:r>
              <a:rPr lang="en-US" dirty="0" err="1">
                <a:solidFill>
                  <a:srgbClr val="FF0000"/>
                </a:solidFill>
              </a:rPr>
              <a:t>Jin</a:t>
            </a:r>
            <a:r>
              <a:rPr lang="en-US" dirty="0">
                <a:solidFill>
                  <a:srgbClr val="FF0000"/>
                </a:solidFill>
              </a:rPr>
              <a:t>-Yi Cai and Neil </a:t>
            </a:r>
            <a:r>
              <a:rPr lang="en-US" dirty="0" err="1">
                <a:solidFill>
                  <a:srgbClr val="FF0000"/>
                </a:solidFill>
              </a:rPr>
              <a:t>Immerman</a:t>
            </a:r>
            <a:r>
              <a:rPr lang="en-US" dirty="0"/>
              <a:t> with detailed proofs including characterizations by </a:t>
            </a:r>
            <a:r>
              <a:rPr lang="en-US" dirty="0">
                <a:solidFill>
                  <a:srgbClr val="FF0000"/>
                </a:solidFill>
              </a:rPr>
              <a:t>Logic with Counting</a:t>
            </a:r>
            <a:r>
              <a:rPr lang="en-US" dirty="0"/>
              <a:t> and by </a:t>
            </a:r>
            <a:r>
              <a:rPr lang="en-US" dirty="0" err="1">
                <a:solidFill>
                  <a:srgbClr val="FF0000"/>
                </a:solidFill>
              </a:rPr>
              <a:t>Ehrenfeucht-Fraïssé</a:t>
            </a:r>
            <a:r>
              <a:rPr lang="en-US" dirty="0">
                <a:solidFill>
                  <a:srgbClr val="FF0000"/>
                </a:solidFill>
              </a:rPr>
              <a:t> type games</a:t>
            </a:r>
            <a:r>
              <a:rPr lang="en-US" dirty="0"/>
              <a:t>.</a:t>
            </a:r>
          </a:p>
          <a:p>
            <a:r>
              <a:rPr lang="en-US" dirty="0"/>
              <a:t>Laci </a:t>
            </a:r>
            <a:r>
              <a:rPr lang="en-US" dirty="0" err="1"/>
              <a:t>Babai</a:t>
            </a:r>
            <a:r>
              <a:rPr lang="en-US" dirty="0"/>
              <a:t> as PC chair suggests for my inclusion in the </a:t>
            </a:r>
            <a:r>
              <a:rPr lang="en-US" dirty="0">
                <a:solidFill>
                  <a:srgbClr val="FF0000"/>
                </a:solidFill>
              </a:rPr>
              <a:t>CFI paper</a:t>
            </a:r>
            <a:r>
              <a:rPr lang="en-US" dirty="0"/>
              <a:t>. </a:t>
            </a:r>
          </a:p>
          <a:p>
            <a:r>
              <a:rPr lang="en-US" dirty="0"/>
              <a:t>3-regular expander graph instead of brick wall increases the lower bound to </a:t>
            </a:r>
            <a:r>
              <a:rPr lang="en-US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k=</a:t>
            </a:r>
            <a:r>
              <a:rPr lang="en-US" dirty="0">
                <a:solidFill>
                  <a:srgbClr val="FF0000"/>
                </a:solidFill>
                <a:ea typeface="ヒラギノ角ゴ Pro W3" charset="0"/>
                <a:cs typeface="ヒラギノ角ゴ Pro W3" charset="0"/>
                <a:sym typeface="Symbol" charset="0"/>
              </a:rPr>
              <a:t></a:t>
            </a:r>
            <a:r>
              <a:rPr lang="en-US" dirty="0">
                <a:solidFill>
                  <a:srgbClr val="FF0000"/>
                </a:solidFill>
                <a:ea typeface="ＭＳ Ｐゴシック" charset="0"/>
                <a:cs typeface="ヒラギノ角ゴ Pro W3" charset="0"/>
                <a:sym typeface="Symbol" charset="0"/>
              </a:rPr>
              <a:t>(</a:t>
            </a:r>
            <a:r>
              <a:rPr lang="en-US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n).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BCA99-D128-5341-B3FE-9C473228C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7/5/18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83DF7-3FC3-BE4A-BD4F-7C99823A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Martin Fürer   On the power of WL[k]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0527C-EE8B-F54A-8CFC-82461CE3B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CBAE-CD5E-364C-8292-CFF2E33B57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61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5588</TotalTime>
  <Words>1392</Words>
  <Application>Microsoft Macintosh PowerPoint</Application>
  <PresentationFormat>On-screen Show (4:3)</PresentationFormat>
  <Paragraphs>182</Paragraphs>
  <Slides>21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ＭＳ Ｐゴシック</vt:lpstr>
      <vt:lpstr>游ゴシック</vt:lpstr>
      <vt:lpstr>ヒラギノ角ゴ Pro W3</vt:lpstr>
      <vt:lpstr>Arial</vt:lpstr>
      <vt:lpstr>Calibri</vt:lpstr>
      <vt:lpstr>Calibri Light</vt:lpstr>
      <vt:lpstr>Chalkboard</vt:lpstr>
      <vt:lpstr>Symbol</vt:lpstr>
      <vt:lpstr>Times</vt:lpstr>
      <vt:lpstr>Wingdings</vt:lpstr>
      <vt:lpstr>Office Theme</vt:lpstr>
      <vt:lpstr>On the power of WL[k] </vt:lpstr>
      <vt:lpstr>My early involvement with graph isomorphism testing</vt:lpstr>
      <vt:lpstr>3-dim WL Refinement (WL[3])</vt:lpstr>
      <vt:lpstr>WL[3]</vt:lpstr>
      <vt:lpstr>Conjecture early 1980’s</vt:lpstr>
      <vt:lpstr>Counter-example: Both graphs</vt:lpstr>
      <vt:lpstr>The Counter-example</vt:lpstr>
      <vt:lpstr>The two non-isomorphic graphs</vt:lpstr>
      <vt:lpstr>The Counter-example shows:</vt:lpstr>
      <vt:lpstr>Connection to Logic</vt:lpstr>
      <vt:lpstr>Time complexity of WL[k]</vt:lpstr>
      <vt:lpstr>Example with Time Depending on k</vt:lpstr>
      <vt:lpstr>WL[2] is algebraically interesting</vt:lpstr>
      <vt:lpstr>k=2 algebraically   cont.</vt:lpstr>
      <vt:lpstr>Spectral graph theory</vt:lpstr>
      <vt:lpstr>Graph isomorphism using linear algebra</vt:lpstr>
      <vt:lpstr>Connections between Coloring and Spectral Properties</vt:lpstr>
      <vt:lpstr>Tool: The averaging matrix M</vt:lpstr>
      <vt:lpstr>Trees</vt:lpstr>
      <vt:lpstr>Combinatorial invariants</vt:lpstr>
      <vt:lpstr>Thank you!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44</cp:revision>
  <cp:lastPrinted>2018-07-02T17:58:31Z</cp:lastPrinted>
  <dcterms:created xsi:type="dcterms:W3CDTF">2018-06-27T14:26:41Z</dcterms:created>
  <dcterms:modified xsi:type="dcterms:W3CDTF">2018-07-04T20:46:22Z</dcterms:modified>
</cp:coreProperties>
</file>