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471" r:id="rId3"/>
    <p:sldId id="517" r:id="rId4"/>
    <p:sldId id="518" r:id="rId5"/>
    <p:sldId id="496" r:id="rId6"/>
    <p:sldId id="520" r:id="rId7"/>
    <p:sldId id="486" r:id="rId8"/>
    <p:sldId id="497" r:id="rId9"/>
    <p:sldId id="503" r:id="rId10"/>
    <p:sldId id="519" r:id="rId11"/>
    <p:sldId id="504" r:id="rId12"/>
    <p:sldId id="513" r:id="rId13"/>
    <p:sldId id="515" r:id="rId14"/>
    <p:sldId id="505" r:id="rId15"/>
    <p:sldId id="506" r:id="rId16"/>
    <p:sldId id="507" r:id="rId17"/>
    <p:sldId id="508" r:id="rId18"/>
    <p:sldId id="502" r:id="rId19"/>
    <p:sldId id="511" r:id="rId20"/>
    <p:sldId id="512" r:id="rId21"/>
    <p:sldId id="514" r:id="rId22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800" b="1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defRPr sz="2800" b="1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defRPr sz="2800" b="1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defRPr sz="2800" b="1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defRPr sz="2800" b="1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000"/>
    <a:srgbClr val="C0C0C0"/>
    <a:srgbClr val="FF6600"/>
    <a:srgbClr val="CC9900"/>
    <a:srgbClr val="CCECFF"/>
    <a:srgbClr val="FF99FF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4" autoAdjust="0"/>
    <p:restoredTop sz="92959"/>
  </p:normalViewPr>
  <p:slideViewPr>
    <p:cSldViewPr>
      <p:cViewPr varScale="1">
        <p:scale>
          <a:sx n="84" d="100"/>
          <a:sy n="84" d="100"/>
        </p:scale>
        <p:origin x="10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 i="0"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i="0"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 i="0"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i="0"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fld id="{239FB3FB-2C60-D245-949A-17DF5E08D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6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i="0"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i="0"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fld id="{21C7D085-ECB5-5348-9A5A-9A0587D5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57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A2138-38AE-F943-A8F9-A54B6A824E2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5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9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58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9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54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47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93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82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73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5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71DA1-7AFC-9547-81A9-03C725F5311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044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9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71DA1-7AFC-9547-81A9-03C725F5311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55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6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71DA1-7AFC-9547-81A9-03C725F5311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2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C0B0-CF25-E549-922B-BF8F23263CD4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5500" cy="3476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5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600" b="0"/>
            </a:lvl1pPr>
          </a:lstStyle>
          <a:p>
            <a:pPr>
              <a:defRPr/>
            </a:pPr>
            <a:r>
              <a:rPr lang="en-US" sz="1000" b="1"/>
              <a:t>P214 Lecture 04B: Photons</a:t>
            </a:r>
            <a:r>
              <a:rPr lang="en-US" sz="1400" b="1"/>
              <a:t> </a:t>
            </a:r>
            <a:r>
              <a:rPr lang="en-US" sz="1000" b="1"/>
              <a:t>(1:25-2:15 &amp; 2:30-3:20)</a:t>
            </a:r>
          </a:p>
          <a:p>
            <a:pPr>
              <a:defRPr/>
            </a:pPr>
            <a:r>
              <a:rPr lang="en-US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F6E84-8D6F-4A40-8BC0-9862BE432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9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600" b="0"/>
            </a:lvl1pPr>
          </a:lstStyle>
          <a:p>
            <a:pPr>
              <a:defRPr/>
            </a:pPr>
            <a:r>
              <a:rPr lang="en-US" sz="1000" b="1"/>
              <a:t>P214 Lecture 04B: Photons</a:t>
            </a:r>
            <a:r>
              <a:rPr lang="en-US" sz="1400" b="1"/>
              <a:t> </a:t>
            </a:r>
            <a:r>
              <a:rPr lang="en-US" sz="1000" b="1"/>
              <a:t>(1:25-2:15 &amp; 2:30-3:20)</a:t>
            </a:r>
          </a:p>
          <a:p>
            <a:pPr>
              <a:defRPr/>
            </a:pPr>
            <a:r>
              <a:rPr lang="en-US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D305-D73F-A343-81DC-C6BFD7FCF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0375" y="125413"/>
            <a:ext cx="2219325" cy="6275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25413"/>
            <a:ext cx="6505575" cy="6275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600" b="0"/>
            </a:lvl1pPr>
          </a:lstStyle>
          <a:p>
            <a:pPr>
              <a:defRPr/>
            </a:pPr>
            <a:r>
              <a:rPr lang="en-US" sz="1000" b="1"/>
              <a:t>P214 Lecture 04B: Photons</a:t>
            </a:r>
            <a:r>
              <a:rPr lang="en-US" sz="1400" b="1"/>
              <a:t> </a:t>
            </a:r>
            <a:r>
              <a:rPr lang="en-US" sz="1000" b="1"/>
              <a:t>(1:25-2:15 &amp; 2:30-3:20)</a:t>
            </a:r>
          </a:p>
          <a:p>
            <a:pPr>
              <a:defRPr/>
            </a:pPr>
            <a:r>
              <a:rPr lang="en-US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8C9D-0988-B547-9629-55F86CD4C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5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5413"/>
            <a:ext cx="8877300" cy="777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123950"/>
            <a:ext cx="4343400" cy="527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343400" cy="527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600" b="0"/>
            </a:lvl1pPr>
          </a:lstStyle>
          <a:p>
            <a:pPr>
              <a:defRPr/>
            </a:pPr>
            <a:r>
              <a:rPr lang="en-US" sz="1000" b="1"/>
              <a:t>P214 Lecture 04B: Photons</a:t>
            </a:r>
            <a:r>
              <a:rPr lang="en-US" sz="1400" b="1"/>
              <a:t> </a:t>
            </a:r>
            <a:r>
              <a:rPr lang="en-US" sz="1000" b="1"/>
              <a:t>(1:25-2:15 &amp; 2:30-3:20)</a:t>
            </a:r>
          </a:p>
          <a:p>
            <a:pPr>
              <a:defRPr/>
            </a:pPr>
            <a:r>
              <a:rPr lang="en-US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4F245-A811-724D-B63C-6CB9F2071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8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noProof="0"/>
              <a:t>Образец заголовка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Образец подзаголовка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0B1490-BDF0-D649-B62D-BCC0BA7311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576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 b="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76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 b="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8663B-EFF7-2F48-9E0F-47D92DAF4C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3CFBC-E7ED-B543-BA9D-0A09D25853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B2AA4-C297-7742-9583-36D6C4F30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38B59-2254-8D4D-A18B-3AC470EFD4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452EB-3C25-C946-8A1E-C64CDBDD69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EBD88-5B92-F741-A511-ED81F2733E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600" b="0"/>
            </a:lvl1pPr>
          </a:lstStyle>
          <a:p>
            <a:pPr>
              <a:defRPr/>
            </a:pPr>
            <a:r>
              <a:rPr lang="en-US" sz="1000" b="1"/>
              <a:t>P214 Lecture 04B: Photons</a:t>
            </a:r>
            <a:r>
              <a:rPr lang="en-US" sz="1400" b="1"/>
              <a:t> </a:t>
            </a:r>
            <a:r>
              <a:rPr lang="en-US" sz="1000" b="1"/>
              <a:t>(1:25-2:15 &amp; 2:30-3:20)</a:t>
            </a:r>
          </a:p>
          <a:p>
            <a:pPr>
              <a:defRPr/>
            </a:pPr>
            <a:r>
              <a:rPr lang="en-US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AAADC-E86A-3844-B772-ADD19D1AF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45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32CE9-2BDE-1640-AED0-12FDB86368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C42F9-B56A-1E49-B50D-46580DCA2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DBCDE-D867-B74E-8A47-36FCD6A4BE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850C-447D-C342-8402-CF8693F661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600" b="0"/>
            </a:lvl1pPr>
          </a:lstStyle>
          <a:p>
            <a:pPr>
              <a:defRPr/>
            </a:pPr>
            <a:r>
              <a:rPr lang="en-US" sz="1000" b="1"/>
              <a:t>P214 Lecture 04B: Photons</a:t>
            </a:r>
            <a:r>
              <a:rPr lang="en-US" sz="1400" b="1"/>
              <a:t> </a:t>
            </a:r>
            <a:r>
              <a:rPr lang="en-US" sz="1000" b="1"/>
              <a:t>(1:25-2:15 &amp; 2:30-3:20)</a:t>
            </a:r>
          </a:p>
          <a:p>
            <a:pPr>
              <a:defRPr/>
            </a:pPr>
            <a:r>
              <a:rPr lang="en-US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EA47A-DBDC-8944-99DF-D276EFA99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23950"/>
            <a:ext cx="4343400" cy="527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343400" cy="527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600" b="0"/>
            </a:lvl1pPr>
          </a:lstStyle>
          <a:p>
            <a:pPr>
              <a:defRPr/>
            </a:pPr>
            <a:r>
              <a:rPr lang="en-US" sz="1000" b="1"/>
              <a:t>P214 Lecture 04B: Photons</a:t>
            </a:r>
            <a:r>
              <a:rPr lang="en-US" sz="1400" b="1"/>
              <a:t> </a:t>
            </a:r>
            <a:r>
              <a:rPr lang="en-US" sz="1000" b="1"/>
              <a:t>(1:25-2:15 &amp; 2:30-3:20)</a:t>
            </a:r>
          </a:p>
          <a:p>
            <a:pPr>
              <a:defRPr/>
            </a:pPr>
            <a:r>
              <a:rPr lang="en-US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5DEE7-C31D-354B-9E6F-8DD0D8B31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3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600" b="0"/>
            </a:lvl1pPr>
          </a:lstStyle>
          <a:p>
            <a:pPr>
              <a:defRPr/>
            </a:pPr>
            <a:r>
              <a:rPr lang="en-US" sz="1000" b="1"/>
              <a:t>P214 Lecture 04B: Photons</a:t>
            </a:r>
            <a:r>
              <a:rPr lang="en-US" sz="1400" b="1"/>
              <a:t> </a:t>
            </a:r>
            <a:r>
              <a:rPr lang="en-US" sz="1000" b="1"/>
              <a:t>(1:25-2:15 &amp; 2:30-3:20)</a:t>
            </a:r>
          </a:p>
          <a:p>
            <a:pPr>
              <a:defRPr/>
            </a:pPr>
            <a:r>
              <a:rPr lang="en-US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C7B-7E26-AB48-BCA1-C2DD5388D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0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600" b="0"/>
            </a:lvl1pPr>
          </a:lstStyle>
          <a:p>
            <a:pPr>
              <a:defRPr/>
            </a:pPr>
            <a:r>
              <a:rPr lang="en-US" sz="1000" b="1"/>
              <a:t>P214 Lecture 04B: Photons</a:t>
            </a:r>
            <a:r>
              <a:rPr lang="en-US" sz="1400" b="1"/>
              <a:t> </a:t>
            </a:r>
            <a:r>
              <a:rPr lang="en-US" sz="1000" b="1"/>
              <a:t>(1:25-2:15 &amp; 2:30-3:20)</a:t>
            </a:r>
          </a:p>
          <a:p>
            <a:pPr>
              <a:defRPr/>
            </a:pPr>
            <a:r>
              <a:rPr lang="en-US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F3BED-F726-BC41-AD6E-F189BD21F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600" b="0"/>
            </a:lvl1pPr>
          </a:lstStyle>
          <a:p>
            <a:pPr>
              <a:defRPr/>
            </a:pPr>
            <a:r>
              <a:rPr lang="en-US" sz="1000" b="1"/>
              <a:t>P214 Lecture 04B: Photons</a:t>
            </a:r>
            <a:r>
              <a:rPr lang="en-US" sz="1400" b="1"/>
              <a:t> </a:t>
            </a:r>
            <a:r>
              <a:rPr lang="en-US" sz="1000" b="1"/>
              <a:t>(1:25-2:15 &amp; 2:30-3:20)</a:t>
            </a:r>
          </a:p>
          <a:p>
            <a:pPr>
              <a:defRPr/>
            </a:pPr>
            <a:r>
              <a:rPr lang="en-US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C6C3E-546E-AA44-833A-C70E98E75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4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600" b="0"/>
            </a:lvl1pPr>
          </a:lstStyle>
          <a:p>
            <a:pPr>
              <a:defRPr/>
            </a:pPr>
            <a:r>
              <a:rPr lang="en-US" sz="1000" b="1"/>
              <a:t>P214 Lecture 04B: Photons</a:t>
            </a:r>
            <a:r>
              <a:rPr lang="en-US" sz="1400" b="1"/>
              <a:t> </a:t>
            </a:r>
            <a:r>
              <a:rPr lang="en-US" sz="1000" b="1"/>
              <a:t>(1:25-2:15 &amp; 2:30-3:20)</a:t>
            </a:r>
          </a:p>
          <a:p>
            <a:pPr>
              <a:defRPr/>
            </a:pPr>
            <a:r>
              <a:rPr lang="en-US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21A80-1933-FA40-A2EB-C12C79215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5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600" b="0"/>
            </a:lvl1pPr>
          </a:lstStyle>
          <a:p>
            <a:pPr>
              <a:defRPr/>
            </a:pPr>
            <a:r>
              <a:rPr lang="en-US" sz="1000" b="1"/>
              <a:t>P214 Lecture 04B: Photons</a:t>
            </a:r>
            <a:r>
              <a:rPr lang="en-US" sz="1400" b="1"/>
              <a:t> </a:t>
            </a:r>
            <a:r>
              <a:rPr lang="en-US" sz="1000" b="1"/>
              <a:t>(1:25-2:15 &amp; 2:30-3:20)</a:t>
            </a:r>
          </a:p>
          <a:p>
            <a:pPr>
              <a:defRPr/>
            </a:pPr>
            <a:r>
              <a:rPr lang="en-US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A9D1-0EF7-9B41-9571-6DC6314EC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5413"/>
            <a:ext cx="8877300" cy="77787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18900000" algn="ctr" rotWithShape="0">
              <a:schemeClr val="accent2">
                <a:alpha val="74998"/>
              </a:scheme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23950"/>
            <a:ext cx="8839200" cy="527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i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4, 2003November 20, 2003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557963"/>
            <a:ext cx="622141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spcBef>
                <a:spcPct val="0"/>
              </a:spcBef>
              <a:defRPr sz="1000" b="1" i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P214 Lecture 04B: Photons</a:t>
            </a:r>
            <a:r>
              <a:rPr lang="en-US" sz="1400"/>
              <a:t> </a:t>
            </a:r>
            <a:r>
              <a:rPr lang="en-US"/>
              <a:t>(1:25-2:15 &amp; 2:30-3:20)</a:t>
            </a:r>
          </a:p>
          <a:p>
            <a:pPr>
              <a:defRPr/>
            </a:pPr>
            <a:r>
              <a:rPr lang="en-US" sz="600" b="0"/>
              <a:t>Some diagrams selected from Fundamentals of Physics, Halliday, Resnick, and Walker. This material is used by permission of John Wiley &amp; Sons, Inc.  Copyright 2003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629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i="0">
                <a:latin typeface="+mn-lt"/>
                <a:cs typeface="+mn-cs"/>
              </a:defRPr>
            </a:lvl1pPr>
          </a:lstStyle>
          <a:p>
            <a:pPr>
              <a:defRPr/>
            </a:pPr>
            <a:fld id="{BC0128C9-9743-734F-A560-335E3D12E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 b="1">
          <a:solidFill>
            <a:srgbClr val="FF000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8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 b="1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rgbClr val="9966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9966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9966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9966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rgbClr val="9966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endParaRPr lang="en-US" b="0" i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endParaRPr lang="en-US" b="0" i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fld id="{6704B3CA-E86A-F04C-855E-BE501B9F3E0A}" type="slidenum">
              <a:rPr lang="en-US" b="0" i="0">
                <a:solidFill>
                  <a:srgbClr val="000000"/>
                </a:solidFill>
                <a:cs typeface="Arial" charset="0"/>
              </a:rPr>
              <a:pPr>
                <a:spcBef>
                  <a:spcPct val="0"/>
                </a:spcBef>
              </a:pPr>
              <a:t>‹#›</a:t>
            </a:fld>
            <a:endParaRPr lang="en-US" b="0" i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474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 b="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474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 b="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6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1.emf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205A2-3CAF-E64C-A081-7DF4D986221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69006"/>
            <a:ext cx="9144000" cy="73045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Resistance-distance transform (RDT) in the context of </a:t>
            </a:r>
            <a:r>
              <a:rPr lang="en-US" sz="2400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Weisfeiler</a:t>
            </a:r>
            <a:r>
              <a:rPr lang="en-US" sz="2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-Leman stabilization (WLS)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923525" y="5349250"/>
            <a:ext cx="7335837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+mn-cs"/>
              </a:rPr>
              <a:t>Mikhail (Mike, Misha) Kagan</a:t>
            </a:r>
          </a:p>
          <a:p>
            <a:pPr algn="ctr">
              <a:defRPr/>
            </a:pPr>
            <a:r>
              <a:rPr lang="en-US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+mn-cs"/>
              </a:rPr>
              <a:t>jointly with Misha </a:t>
            </a:r>
            <a:r>
              <a:rPr lang="en-US" i="0" dirty="0" err="1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+mn-cs"/>
              </a:rPr>
              <a:t>Klin</a:t>
            </a:r>
            <a:endParaRPr lang="en-US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  <a:cs typeface="+mn-cs"/>
            </a:endParaRPr>
          </a:p>
          <a:p>
            <a:pPr algn="ctr">
              <a:defRPr/>
            </a:pPr>
            <a:r>
              <a:rPr lang="en-US" i="0" spc="300" dirty="0"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WL 2018</a:t>
            </a:r>
            <a:endParaRPr lang="en-US" i="0" spc="30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6389" name="Picture 1" descr="pond_dog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3" y="908502"/>
            <a:ext cx="7834620" cy="443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penn-state-abingt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447911"/>
            <a:ext cx="1410090" cy="14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38615" y="601466"/>
            <a:ext cx="3352165" cy="75366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</a:br>
            <a:r>
              <a:rPr lang="en-US" sz="2800" b="1" kern="1200" dirty="0">
                <a:solidFill>
                  <a:srgbClr val="008000"/>
                </a:solidFill>
                <a:latin typeface="Palatino Linotype" panose="02040502050505030304" pitchFamily="18" charset="0"/>
                <a:ea typeface="ＭＳ Ｐゴシック" charset="0"/>
              </a:rPr>
              <a:t>WLS procedure</a:t>
            </a:r>
            <a:endParaRPr lang="ru-RU" sz="170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640"/>
            <a:ext cx="91440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 Example: </a:t>
            </a:r>
            <a:r>
              <a:rPr lang="en-US" sz="2800" b="1" dirty="0">
                <a:solidFill>
                  <a:srgbClr val="3366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WLS vs RDT</a:t>
            </a:r>
            <a:endParaRPr lang="ru-RU" sz="28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0448"/>
            <a:ext cx="2133600" cy="457200"/>
          </a:xfrm>
        </p:spPr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  <a:latin typeface="Palatino Linotype" panose="02040502050505030304" pitchFamily="18" charset="0"/>
              </a:rPr>
              <a:pPr/>
              <a:t>10</a:t>
            </a:fld>
            <a:endParaRPr 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39B3EC-C071-B542-9849-5B8733B3D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50" y="1047890"/>
            <a:ext cx="1958655" cy="19400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2383A9-75E8-F44F-A2D0-042BE2907DA9}"/>
              </a:ext>
            </a:extLst>
          </p:cNvPr>
          <p:cNvSpPr txBox="1"/>
          <p:nvPr/>
        </p:nvSpPr>
        <p:spPr>
          <a:xfrm>
            <a:off x="2613345" y="1392056"/>
            <a:ext cx="3501280" cy="1729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rgbClr val="008000"/>
                </a:solidFill>
                <a:latin typeface="Palatino Linotype" panose="02040502050505030304" pitchFamily="18" charset="0"/>
              </a:rPr>
              <a:t>Non-commutative variables:</a:t>
            </a:r>
          </a:p>
          <a:p>
            <a:r>
              <a:rPr lang="en-US" sz="2400" dirty="0">
                <a:solidFill>
                  <a:srgbClr val="0432FF"/>
                </a:solidFill>
                <a:latin typeface="Palatino Linotype" panose="02040502050505030304" pitchFamily="18" charset="0"/>
              </a:rPr>
              <a:t>   a</a:t>
            </a:r>
            <a:r>
              <a:rPr lang="en-US" sz="2000" i="0" dirty="0">
                <a:latin typeface="Palatino Linotype" panose="02040502050505030304" pitchFamily="18" charset="0"/>
              </a:rPr>
              <a:t>    for each vertex</a:t>
            </a:r>
          </a:p>
          <a:p>
            <a:r>
              <a:rPr lang="en-US" sz="2400" dirty="0">
                <a:solidFill>
                  <a:srgbClr val="0432FF"/>
                </a:solidFill>
                <a:latin typeface="Palatino Linotype" panose="02040502050505030304" pitchFamily="18" charset="0"/>
              </a:rPr>
              <a:t>   b</a:t>
            </a:r>
            <a:r>
              <a:rPr lang="en-US" sz="2000" i="0" dirty="0">
                <a:latin typeface="Palatino Linotype" panose="02040502050505030304" pitchFamily="18" charset="0"/>
              </a:rPr>
              <a:t>    for each edge</a:t>
            </a:r>
          </a:p>
          <a:p>
            <a:r>
              <a:rPr lang="en-US" sz="2400" dirty="0">
                <a:solidFill>
                  <a:srgbClr val="0432FF"/>
                </a:solidFill>
                <a:latin typeface="Palatino Linotype" panose="02040502050505030304" pitchFamily="18" charset="0"/>
              </a:rPr>
              <a:t>   c</a:t>
            </a:r>
            <a:r>
              <a:rPr lang="en-US" sz="2000" i="0" dirty="0">
                <a:latin typeface="Palatino Linotype" panose="02040502050505030304" pitchFamily="18" charset="0"/>
              </a:rPr>
              <a:t>    for each non-edge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BEE3CF-77EF-FE47-A111-01E5F79BD769}"/>
              </a:ext>
            </a:extLst>
          </p:cNvPr>
          <p:cNvSpPr txBox="1"/>
          <p:nvPr/>
        </p:nvSpPr>
        <p:spPr>
          <a:xfrm>
            <a:off x="1653220" y="4795520"/>
            <a:ext cx="6829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rgbClr val="008000"/>
                </a:solidFill>
                <a:latin typeface="Palatino Linotype" panose="02040502050505030304" pitchFamily="18" charset="0"/>
              </a:rPr>
              <a:t>Replace distinct polynomials with new distinct variables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A0767F-4B99-1345-8A33-9E521B539ACC}"/>
              </a:ext>
            </a:extLst>
          </p:cNvPr>
          <p:cNvSpPr txBox="1"/>
          <p:nvPr/>
        </p:nvSpPr>
        <p:spPr>
          <a:xfrm>
            <a:off x="1205299" y="6446935"/>
            <a:ext cx="7191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rgbClr val="008000"/>
                </a:solidFill>
                <a:latin typeface="Palatino Linotype" panose="02040502050505030304" pitchFamily="18" charset="0"/>
              </a:rPr>
              <a:t>Repeat until stabilization:    </a:t>
            </a:r>
            <a:r>
              <a:rPr lang="en-US" sz="2000" dirty="0">
                <a:solidFill>
                  <a:srgbClr val="008000"/>
                </a:solidFill>
                <a:latin typeface="Palatino Linotype" panose="02040502050505030304" pitchFamily="18" charset="0"/>
              </a:rPr>
              <a:t>M</a:t>
            </a:r>
            <a:r>
              <a:rPr lang="en-US" sz="2000" baseline="-25000" dirty="0">
                <a:solidFill>
                  <a:srgbClr val="008000"/>
                </a:solidFill>
                <a:latin typeface="Palatino Linotype" panose="02040502050505030304" pitchFamily="18" charset="0"/>
              </a:rPr>
              <a:t>k+</a:t>
            </a:r>
            <a:r>
              <a:rPr lang="en-US" sz="2000" i="0" baseline="-25000" dirty="0">
                <a:solidFill>
                  <a:srgbClr val="008000"/>
                </a:solidFill>
                <a:latin typeface="Palatino Linotype" panose="02040502050505030304" pitchFamily="18" charset="0"/>
              </a:rPr>
              <a:t>1 </a:t>
            </a:r>
            <a:r>
              <a:rPr lang="en-US" sz="2000" i="0" dirty="0">
                <a:solidFill>
                  <a:srgbClr val="008000"/>
                </a:solidFill>
                <a:latin typeface="Palatino Linotype" panose="02040502050505030304" pitchFamily="18" charset="0"/>
              </a:rPr>
              <a:t>≈ </a:t>
            </a:r>
            <a:r>
              <a:rPr lang="en-US" sz="2000" dirty="0">
                <a:solidFill>
                  <a:srgbClr val="008000"/>
                </a:solidFill>
                <a:latin typeface="Palatino Linotype" panose="02040502050505030304" pitchFamily="18" charset="0"/>
              </a:rPr>
              <a:t>M</a:t>
            </a:r>
            <a:r>
              <a:rPr lang="en-US" sz="2000" baseline="-25000" dirty="0">
                <a:solidFill>
                  <a:srgbClr val="008000"/>
                </a:solidFill>
                <a:latin typeface="Palatino Linotype" panose="02040502050505030304" pitchFamily="18" charset="0"/>
              </a:rPr>
              <a:t>k </a:t>
            </a:r>
            <a:r>
              <a:rPr lang="en-US" sz="2000" dirty="0">
                <a:solidFill>
                  <a:srgbClr val="008000"/>
                </a:solidFill>
                <a:latin typeface="Palatino Linotype" panose="02040502050505030304" pitchFamily="18" charset="0"/>
              </a:rPr>
              <a:t>. </a:t>
            </a:r>
            <a:r>
              <a:rPr lang="en-US" sz="2000" i="0" dirty="0">
                <a:solidFill>
                  <a:srgbClr val="008000"/>
                </a:solidFill>
                <a:latin typeface="Palatino Linotype" panose="02040502050505030304" pitchFamily="18" charset="0"/>
              </a:rPr>
              <a:t>In this example</a:t>
            </a:r>
            <a:r>
              <a:rPr lang="en-US" sz="2000" dirty="0">
                <a:solidFill>
                  <a:srgbClr val="008000"/>
                </a:solidFill>
                <a:latin typeface="Palatino Linotype" panose="02040502050505030304" pitchFamily="18" charset="0"/>
              </a:rPr>
              <a:t> k = </a:t>
            </a:r>
            <a:r>
              <a:rPr lang="en-US" sz="2000" i="0" dirty="0">
                <a:solidFill>
                  <a:srgbClr val="008000"/>
                </a:solidFill>
                <a:latin typeface="Palatino Linotype" panose="02040502050505030304" pitchFamily="18" charset="0"/>
              </a:rPr>
              <a:t>2</a:t>
            </a:r>
            <a:r>
              <a:rPr lang="en-US" sz="2000" dirty="0">
                <a:solidFill>
                  <a:srgbClr val="008000"/>
                </a:solidFill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3074" name="Picture 2" descr="equation.pdf">
            <a:extLst>
              <a:ext uri="{FF2B5EF4-FFF2-40B4-BE49-F238E27FC236}">
                <a16:creationId xmlns:a16="http://schemas.microsoft.com/office/drawing/2014/main" id="{D872452A-3D7C-3E46-9737-18A614E1E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77" y="5332485"/>
            <a:ext cx="2261815" cy="120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quation.pdf">
            <a:extLst>
              <a:ext uri="{FF2B5EF4-FFF2-40B4-BE49-F238E27FC236}">
                <a16:creationId xmlns:a16="http://schemas.microsoft.com/office/drawing/2014/main" id="{FDCAB220-748F-C247-A4BE-B9B3066C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25" y="1716485"/>
            <a:ext cx="2339128" cy="14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quation.pdf">
            <a:extLst>
              <a:ext uri="{FF2B5EF4-FFF2-40B4-BE49-F238E27FC236}">
                <a16:creationId xmlns:a16="http://schemas.microsoft.com/office/drawing/2014/main" id="{CAE0A844-C0D1-B746-89E0-DE7B656ED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7" y="3390595"/>
            <a:ext cx="8520668" cy="13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32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0" grpId="0"/>
      <p:bldP spid="1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1700" i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640"/>
            <a:ext cx="91440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Teaching Example: </a:t>
            </a:r>
            <a:r>
              <a:rPr lang="en-US" sz="2800" b="1" dirty="0">
                <a:solidFill>
                  <a:srgbClr val="3366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WLS vs RDT</a:t>
            </a:r>
            <a:endParaRPr lang="ru-RU" sz="28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39B3EC-C071-B542-9849-5B8733B3D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50" y="1047890"/>
            <a:ext cx="1958655" cy="19400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2383A9-75E8-F44F-A2D0-042BE2907DA9}"/>
              </a:ext>
            </a:extLst>
          </p:cNvPr>
          <p:cNvSpPr txBox="1"/>
          <p:nvPr/>
        </p:nvSpPr>
        <p:spPr>
          <a:xfrm>
            <a:off x="6421048" y="1505869"/>
            <a:ext cx="21066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0" dirty="0">
                <a:solidFill>
                  <a:srgbClr val="008000"/>
                </a:solidFill>
              </a:rPr>
              <a:t>Need to compute:</a:t>
            </a:r>
          </a:p>
          <a:p>
            <a:pPr algn="ctr"/>
            <a:r>
              <a:rPr lang="en-US" sz="2000" dirty="0">
                <a:solidFill>
                  <a:srgbClr val="0432FF"/>
                </a:solidFill>
              </a:rPr>
              <a:t>RD </a:t>
            </a:r>
            <a:r>
              <a:rPr lang="en-US" sz="2000" i="0" dirty="0">
                <a:solidFill>
                  <a:srgbClr val="0432FF"/>
                </a:solidFill>
              </a:rPr>
              <a:t>(1,2)</a:t>
            </a:r>
            <a:br>
              <a:rPr lang="en-US" sz="2000" i="0" dirty="0">
                <a:solidFill>
                  <a:srgbClr val="0432FF"/>
                </a:solidFill>
              </a:rPr>
            </a:br>
            <a:r>
              <a:rPr lang="en-US" sz="2000" dirty="0">
                <a:solidFill>
                  <a:srgbClr val="0432FF"/>
                </a:solidFill>
              </a:rPr>
              <a:t>RD </a:t>
            </a:r>
            <a:r>
              <a:rPr lang="en-US" sz="2000" i="0" dirty="0">
                <a:solidFill>
                  <a:srgbClr val="0432FF"/>
                </a:solidFill>
              </a:rPr>
              <a:t>(1,3)</a:t>
            </a:r>
          </a:p>
          <a:p>
            <a:pPr algn="ctr"/>
            <a:r>
              <a:rPr lang="en-US" sz="2000" dirty="0">
                <a:solidFill>
                  <a:srgbClr val="0432FF"/>
                </a:solidFill>
              </a:rPr>
              <a:t>RD </a:t>
            </a:r>
            <a:r>
              <a:rPr lang="en-US" sz="2000" i="0" dirty="0">
                <a:solidFill>
                  <a:srgbClr val="0432FF"/>
                </a:solidFill>
              </a:rPr>
              <a:t>(2,4)</a:t>
            </a:r>
            <a:endParaRPr lang="en-US" sz="1800" i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A0767F-4B99-1345-8A33-9E521B539ACC}"/>
              </a:ext>
            </a:extLst>
          </p:cNvPr>
          <p:cNvSpPr txBox="1"/>
          <p:nvPr/>
        </p:nvSpPr>
        <p:spPr>
          <a:xfrm>
            <a:off x="2724152" y="4626880"/>
            <a:ext cx="3905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rgbClr val="008000"/>
                </a:solidFill>
              </a:rPr>
              <a:t>New Laplacian matrix (RDT of </a:t>
            </a:r>
            <a:r>
              <a:rPr lang="en-US" sz="2000" dirty="0">
                <a:solidFill>
                  <a:srgbClr val="008000"/>
                </a:solidFill>
              </a:rPr>
              <a:t>L</a:t>
            </a:r>
            <a:r>
              <a:rPr lang="en-US" sz="2000" i="0" dirty="0">
                <a:solidFill>
                  <a:srgbClr val="008000"/>
                </a:solidFill>
              </a:rPr>
              <a:t>)</a:t>
            </a:r>
          </a:p>
        </p:txBody>
      </p:sp>
      <p:pic>
        <p:nvPicPr>
          <p:cNvPr id="1032" name="Picture 8" descr="equation.pdf">
            <a:extLst>
              <a:ext uri="{FF2B5EF4-FFF2-40B4-BE49-F238E27FC236}">
                <a16:creationId xmlns:a16="http://schemas.microsoft.com/office/drawing/2014/main" id="{38BD947D-D21C-B14C-B2E6-15F593BB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00" y="3213405"/>
            <a:ext cx="4968277" cy="7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quation.pdf">
            <a:extLst>
              <a:ext uri="{FF2B5EF4-FFF2-40B4-BE49-F238E27FC236}">
                <a16:creationId xmlns:a16="http://schemas.microsoft.com/office/drawing/2014/main" id="{29FB578C-70D2-8D48-A4D1-8B232CD5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2" y="3992855"/>
            <a:ext cx="1104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quation.pdf">
            <a:extLst>
              <a:ext uri="{FF2B5EF4-FFF2-40B4-BE49-F238E27FC236}">
                <a16:creationId xmlns:a16="http://schemas.microsoft.com/office/drawing/2014/main" id="{D394FA37-403B-924D-8B25-576701DD7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23" y="3996035"/>
            <a:ext cx="14605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quation.pdf">
            <a:extLst>
              <a:ext uri="{FF2B5EF4-FFF2-40B4-BE49-F238E27FC236}">
                <a16:creationId xmlns:a16="http://schemas.microsoft.com/office/drawing/2014/main" id="{0BAC7883-8B85-D243-A7C8-C1359190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05" y="3996035"/>
            <a:ext cx="15113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quation.pdf">
            <a:extLst>
              <a:ext uri="{FF2B5EF4-FFF2-40B4-BE49-F238E27FC236}">
                <a16:creationId xmlns:a16="http://schemas.microsoft.com/office/drawing/2014/main" id="{A3707285-2456-844F-A1C4-76418907D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90" y="1490581"/>
            <a:ext cx="3216965" cy="14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quation.pdf">
            <a:extLst>
              <a:ext uri="{FF2B5EF4-FFF2-40B4-BE49-F238E27FC236}">
                <a16:creationId xmlns:a16="http://schemas.microsoft.com/office/drawing/2014/main" id="{45F77B01-A863-9A44-B7FA-5E33E005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90" y="5164899"/>
            <a:ext cx="3359365" cy="13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6677DB33-A710-5447-B6DA-54043E3BC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5" y="601466"/>
            <a:ext cx="3352165" cy="753664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defTabSz="1077913"/>
            <a:br>
              <a:rPr lang="ru-RU" sz="1600" b="0" i="0" kern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2800" b="1" i="0" kern="12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RDT procedure</a:t>
            </a:r>
            <a:endParaRPr lang="ru-RU" sz="1700" b="0" i="0" kern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42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1700" i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640"/>
            <a:ext cx="91440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Teaching Example: </a:t>
            </a:r>
            <a:r>
              <a:rPr lang="en-US" sz="2800" b="1" dirty="0">
                <a:solidFill>
                  <a:srgbClr val="3366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WLS vs RDT</a:t>
            </a:r>
            <a:endParaRPr lang="ru-RU" sz="28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39B3EC-C071-B542-9849-5B8733B3D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73" y="1017528"/>
            <a:ext cx="1958655" cy="1940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C5C127-82F4-7748-B04F-5071AF3ABC79}"/>
              </a:ext>
            </a:extLst>
          </p:cNvPr>
          <p:cNvSpPr txBox="1"/>
          <p:nvPr/>
        </p:nvSpPr>
        <p:spPr>
          <a:xfrm>
            <a:off x="2306105" y="3430528"/>
            <a:ext cx="4309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rgbClr val="008000"/>
                </a:solidFill>
              </a:rPr>
              <a:t>Comparison of WLS and RDT results</a:t>
            </a:r>
          </a:p>
        </p:txBody>
      </p:sp>
      <p:pic>
        <p:nvPicPr>
          <p:cNvPr id="16" name="Picture 22" descr="equation.pdf">
            <a:extLst>
              <a:ext uri="{FF2B5EF4-FFF2-40B4-BE49-F238E27FC236}">
                <a16:creationId xmlns:a16="http://schemas.microsoft.com/office/drawing/2014/main" id="{F9FA201A-B35B-B647-9050-6F35CBB64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80" y="4383468"/>
            <a:ext cx="3359365" cy="13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quation.pdf">
            <a:extLst>
              <a:ext uri="{FF2B5EF4-FFF2-40B4-BE49-F238E27FC236}">
                <a16:creationId xmlns:a16="http://schemas.microsoft.com/office/drawing/2014/main" id="{15A271FF-C0FF-AB45-83FB-BE1F8478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50" y="4337809"/>
            <a:ext cx="2534730" cy="135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A5FF53-30BA-2D4E-9650-762A0A156F77}"/>
              </a:ext>
            </a:extLst>
          </p:cNvPr>
          <p:cNvSpPr txBox="1"/>
          <p:nvPr/>
        </p:nvSpPr>
        <p:spPr>
          <a:xfrm>
            <a:off x="2634719" y="5997923"/>
            <a:ext cx="3651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L</a:t>
            </a:r>
            <a:r>
              <a:rPr lang="en-US" sz="2000" i="0" baseline="-25000" dirty="0">
                <a:solidFill>
                  <a:srgbClr val="0432FF"/>
                </a:solidFill>
              </a:rPr>
              <a:t>2</a:t>
            </a:r>
            <a:r>
              <a:rPr lang="en-US" sz="2000" i="0" dirty="0">
                <a:solidFill>
                  <a:srgbClr val="008000"/>
                </a:solidFill>
              </a:rPr>
              <a:t> = symmetrized version of </a:t>
            </a:r>
            <a:r>
              <a:rPr lang="en-US" sz="2000" dirty="0">
                <a:solidFill>
                  <a:srgbClr val="0432FF"/>
                </a:solidFill>
              </a:rPr>
              <a:t>M</a:t>
            </a:r>
            <a:r>
              <a:rPr lang="en-US" sz="2000" i="0" baseline="-25000" dirty="0">
                <a:solidFill>
                  <a:srgbClr val="0432FF"/>
                </a:solidFill>
              </a:rPr>
              <a:t>2</a:t>
            </a:r>
            <a:endParaRPr lang="en-US" sz="2000" i="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42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1700" i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640"/>
            <a:ext cx="91440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Some computations and observations</a:t>
            </a:r>
          </a:p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 </a:t>
            </a:r>
            <a:r>
              <a:rPr lang="en-US" sz="2800" b="1" dirty="0">
                <a:solidFill>
                  <a:srgbClr val="3366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Distance regular graphs</a:t>
            </a:r>
            <a:endParaRPr lang="ru-RU" sz="28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AE4E86-9491-4E44-BA75-E63F62DFF84B}"/>
              </a:ext>
            </a:extLst>
          </p:cNvPr>
          <p:cNvSpPr/>
          <p:nvPr/>
        </p:nvSpPr>
        <p:spPr>
          <a:xfrm>
            <a:off x="365521" y="1657767"/>
            <a:ext cx="83393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RDT was performed for a number of connected DRG’s (</a:t>
            </a:r>
            <a:r>
              <a:rPr lang="ru-RU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Г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). In each case, the number of distinct colors was equal to the diameter </a:t>
            </a:r>
            <a:r>
              <a:rPr lang="en-US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d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of </a:t>
            </a:r>
            <a:r>
              <a:rPr lang="ru-RU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Г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In addition, obtained ”patterns” of RD’s for algebraically isomorphic, but not isomorphic DGR’s, were also equivalent.</a:t>
            </a:r>
          </a:p>
          <a:p>
            <a:pPr>
              <a:spcBef>
                <a:spcPct val="0"/>
              </a:spcBef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The computations were performed for :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i="0" dirty="0" err="1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Shrikhande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and </a:t>
            </a:r>
            <a:r>
              <a:rPr lang="en-US" sz="240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L</a:t>
            </a:r>
            <a:r>
              <a:rPr lang="en-US" sz="2400" i="0" baseline="-2500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2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(4) on 16 vertices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15 and 10 Paulus graphs on 25 and 26 vertices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Chang graphs on 28 vertices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Dodecahedron (</a:t>
            </a:r>
            <a:r>
              <a:rPr lang="en-US" sz="240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d=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5) on 20 vertices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947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1700" i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640"/>
            <a:ext cx="91440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Some computations and observations </a:t>
            </a:r>
          </a:p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sz="2800" b="1" dirty="0">
                <a:solidFill>
                  <a:srgbClr val="3366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Two Brouwer’s {0,2}-graphs</a:t>
            </a:r>
            <a:endParaRPr lang="ru-RU" sz="28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D56F1-8780-ED46-82D6-AB64B8ADE425}"/>
              </a:ext>
            </a:extLst>
          </p:cNvPr>
          <p:cNvSpPr/>
          <p:nvPr/>
        </p:nvSpPr>
        <p:spPr>
          <a:xfrm>
            <a:off x="365521" y="1746655"/>
            <a:ext cx="8339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Two {0, 2}-graphs (in the sense of </a:t>
            </a:r>
            <a:r>
              <a:rPr lang="en-US" sz="2400" i="0" dirty="0" err="1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Andries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Brouwer) on 20 vertices were considered:</a:t>
            </a:r>
          </a:p>
          <a:p>
            <a:pPr lvl="1">
              <a:spcBef>
                <a:spcPct val="0"/>
              </a:spcBef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The vertex-transitive N6.3 and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The N6.4 with </a:t>
            </a:r>
            <a:r>
              <a:rPr lang="en-US" sz="2400" dirty="0" err="1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Aut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of order 24</a:t>
            </a:r>
          </a:p>
          <a:p>
            <a:pPr lvl="2">
              <a:spcBef>
                <a:spcPct val="0"/>
              </a:spcBef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In both cases, the result of </a:t>
            </a:r>
            <a:r>
              <a:rPr lang="en-US" sz="2400" i="0" dirty="0" err="1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symmetrization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of the WL-closure coincided with RDT</a:t>
            </a:r>
          </a:p>
          <a:p>
            <a:pPr lvl="1">
              <a:spcBef>
                <a:spcPct val="0"/>
              </a:spcBef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For N6.3, RDT yields Jordan closure (in the sense of P. Cameron) 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619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1700" i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640"/>
            <a:ext cx="91440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Some computations and observations </a:t>
            </a:r>
          </a:p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sz="2800" b="1" dirty="0">
                <a:solidFill>
                  <a:srgbClr val="3366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Co-spectral example: 4-Cube and Hoffman</a:t>
            </a:r>
            <a:endParaRPr lang="ru-RU" sz="28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B3EFC-9D4A-7441-BF74-900090F57442}"/>
              </a:ext>
            </a:extLst>
          </p:cNvPr>
          <p:cNvSpPr/>
          <p:nvPr/>
        </p:nvSpPr>
        <p:spPr>
          <a:xfrm>
            <a:off x="365521" y="1662370"/>
            <a:ext cx="83393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For the 4-Cube (</a:t>
            </a:r>
            <a:r>
              <a:rPr lang="en-US" sz="240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Q</a:t>
            </a:r>
            <a:r>
              <a:rPr lang="en-US" sz="2400" i="0" baseline="-2500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4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) of diameter 4, standards results are obtained:  RDT = WLS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marL="865188" lvl="1" indent="-403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For Hoffman graph, which is co-spectral to </a:t>
            </a:r>
            <a:r>
              <a:rPr lang="en-US" sz="240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Q</a:t>
            </a:r>
            <a:r>
              <a:rPr lang="en-US" sz="2400" i="0" baseline="-2500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4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, the WL-closure has rank 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19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, with 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3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fibers. Its </a:t>
            </a:r>
            <a:r>
              <a:rPr lang="en-US" sz="2400" i="0" dirty="0" err="1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symmetrization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has rank 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11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.</a:t>
            </a:r>
          </a:p>
          <a:p>
            <a:pPr marL="865188" lvl="1" indent="-40322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marL="865188" lvl="1" indent="-403225">
              <a:spcBef>
                <a:spcPct val="0"/>
              </a:spcBef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	The first iteration of RDT yields 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2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fibers with 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6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colors.</a:t>
            </a:r>
          </a:p>
          <a:p>
            <a:pPr marL="865188" lvl="1" indent="-403225">
              <a:spcBef>
                <a:spcPct val="0"/>
              </a:spcBef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	</a:t>
            </a:r>
          </a:p>
          <a:p>
            <a:pPr marL="865188" lvl="1" indent="-403225">
              <a:spcBef>
                <a:spcPct val="0"/>
              </a:spcBef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	The result of the second iteration of RDT coincides with the </a:t>
            </a:r>
            <a:r>
              <a:rPr lang="en-US" sz="2400" i="0" dirty="0" err="1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symmetrization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of WL closure: 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3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fibers and 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11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colors</a:t>
            </a:r>
          </a:p>
        </p:txBody>
      </p:sp>
    </p:spTree>
    <p:extLst>
      <p:ext uri="{BB962C8B-B14F-4D97-AF65-F5344CB8AC3E}">
        <p14:creationId xmlns:p14="http://schemas.microsoft.com/office/powerpoint/2010/main" val="21815652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1700" i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640"/>
            <a:ext cx="91440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Some computations and observations </a:t>
            </a:r>
          </a:p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sz="2800" b="1" dirty="0">
                <a:solidFill>
                  <a:srgbClr val="3366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Two Circulant graphs on 20 vertices</a:t>
            </a:r>
            <a:endParaRPr lang="ru-RU" sz="28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198FB-4453-DE45-8CBB-697E4366D8C5}"/>
              </a:ext>
            </a:extLst>
          </p:cNvPr>
          <p:cNvSpPr/>
          <p:nvPr/>
        </p:nvSpPr>
        <p:spPr>
          <a:xfrm>
            <a:off x="351052" y="2084825"/>
            <a:ext cx="85223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There are two non-isomorphic co-spectral circulants on 20 vertices, both generate the same coherent closure</a:t>
            </a:r>
          </a:p>
          <a:p>
            <a:pPr lvl="1">
              <a:spcBef>
                <a:spcPct val="0"/>
              </a:spcBef>
            </a:pPr>
            <a:endParaRPr lang="en-US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We get the same “patterns” applying RDT, however the two graphs can be distinguished by their distinct sets of RD values</a:t>
            </a:r>
          </a:p>
        </p:txBody>
      </p:sp>
    </p:spTree>
    <p:extLst>
      <p:ext uri="{BB962C8B-B14F-4D97-AF65-F5344CB8AC3E}">
        <p14:creationId xmlns:p14="http://schemas.microsoft.com/office/powerpoint/2010/main" val="9957181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1700" i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88640"/>
            <a:ext cx="82804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Font typeface="Wingdings" charset="0"/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Conclusions</a:t>
            </a:r>
            <a:endParaRPr lang="ru-RU" sz="32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155425" y="855865"/>
            <a:ext cx="863092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RDT provides an intriguing approach to imitate WLS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2400" i="0" dirty="0"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Comparison with WLS:</a:t>
            </a:r>
          </a:p>
          <a:p>
            <a:pPr marL="914400" lvl="2" indent="0">
              <a:spcBef>
                <a:spcPct val="0"/>
              </a:spcBef>
            </a:pPr>
            <a:endParaRPr lang="en-US" sz="2400" i="0" dirty="0"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For certain graphs (e.g. DRG’s) RDT leads to the same result (corollary of theorems by Norman Biggs [3])</a:t>
            </a:r>
          </a:p>
          <a:p>
            <a:pPr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RDT often stabilizes in one iteration, provided that minimal degree (valency) is at least 2 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2400" i="0" dirty="0"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Limitations</a:t>
            </a:r>
          </a:p>
          <a:p>
            <a:pPr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In considered examples, RDT provides symmetrized version of WLS</a:t>
            </a:r>
          </a:p>
          <a:p>
            <a:pPr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Sometimes requires more than one iteration (Hoffman)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22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9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9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2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1700" i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88640"/>
            <a:ext cx="82804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Font typeface="Wingdings" charset="0"/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Future goals</a:t>
            </a:r>
            <a:endParaRPr lang="ru-RU" sz="32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611560" y="1173799"/>
            <a:ext cx="81363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To perform more experiments  and to interpret them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sz="2400" i="0" dirty="0"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To prove rigorously that RDT(</a:t>
            </a:r>
            <a:r>
              <a:rPr lang="ru-RU" sz="24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Г</a:t>
            </a:r>
            <a:r>
              <a:rPr lang="en-US" sz="24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)</a:t>
            </a:r>
            <a:r>
              <a:rPr lang="ru-RU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is a part of WL(</a:t>
            </a:r>
            <a:r>
              <a:rPr lang="ru-RU" sz="24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Г</a:t>
            </a:r>
            <a:r>
              <a:rPr lang="en-US" sz="24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)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sz="2400" i="0" dirty="0"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To understand when RDT is a Jordan scheme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sz="2400" i="0" dirty="0"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i="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To generalize the results of Biggs to AS’s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7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9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9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9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49360"/>
            <a:ext cx="82804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Font typeface="Wingdings" charset="0"/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References</a:t>
            </a:r>
            <a:endParaRPr lang="ru-RU" sz="32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B64B2-0812-EA43-956C-DB0A566ABFF1}"/>
              </a:ext>
            </a:extLst>
          </p:cNvPr>
          <p:cNvSpPr/>
          <p:nvPr/>
        </p:nvSpPr>
        <p:spPr>
          <a:xfrm>
            <a:off x="309045" y="587030"/>
            <a:ext cx="8438899" cy="634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i="0" dirty="0"/>
              <a:t>[1]  R. Bapat, “Resistance distance in graphs,’’ Mathematics Student, Vol 68, Nos. 1-4 (1999)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i="0" dirty="0"/>
              <a:t>[2]  R. Bapat and S. Gupta, “Resistance distance in wheels and fans,’’ Indian J. Pure Appl. Math, 41(1), 1-13 (2010)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i="0" dirty="0"/>
              <a:t>[3] N. Biggs, “Potential Theory on Distance-Regular Graphs”, Combinatorics, Probability and Computing, 2(3), 243-255 (1993)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i="0" dirty="0"/>
              <a:t>[4]  M. Kagan, “On equivalent resistance of electrical circuits,’’ Am. J. Phys. 83, 53-63 (2015)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i="0" dirty="0"/>
              <a:t>[5] G. Kirchhoff, “</a:t>
            </a:r>
            <a:r>
              <a:rPr lang="en-US" sz="2000" b="0" i="0" dirty="0" err="1"/>
              <a:t>Über</a:t>
            </a:r>
            <a:r>
              <a:rPr lang="en-US" sz="2000" b="0" i="0" dirty="0"/>
              <a:t> die </a:t>
            </a:r>
            <a:r>
              <a:rPr lang="en-US" sz="2000" b="0" i="0" dirty="0" err="1"/>
              <a:t>Auflösung</a:t>
            </a:r>
            <a:r>
              <a:rPr lang="en-US" sz="2000" b="0" i="0" dirty="0"/>
              <a:t> der </a:t>
            </a:r>
            <a:r>
              <a:rPr lang="en-US" sz="2000" b="0" i="0" dirty="0" err="1"/>
              <a:t>Gleichungen</a:t>
            </a:r>
            <a:r>
              <a:rPr lang="en-US" sz="2000" b="0" i="0" dirty="0"/>
              <a:t>, auf </a:t>
            </a:r>
            <a:r>
              <a:rPr lang="en-US" sz="2000" b="0" i="0" dirty="0" err="1"/>
              <a:t>welche</a:t>
            </a:r>
            <a:r>
              <a:rPr lang="en-US" sz="2000" b="0" i="0" dirty="0"/>
              <a:t> man </a:t>
            </a:r>
            <a:r>
              <a:rPr lang="en-US" sz="2000" b="0" i="0" dirty="0" err="1"/>
              <a:t>bei</a:t>
            </a:r>
            <a:r>
              <a:rPr lang="en-US" sz="2000" b="0" i="0" dirty="0"/>
              <a:t> der </a:t>
            </a:r>
            <a:r>
              <a:rPr lang="en-US" sz="2000" b="0" i="0" dirty="0" err="1"/>
              <a:t>Untersuchung</a:t>
            </a:r>
            <a:r>
              <a:rPr lang="en-US" sz="2000" b="0" i="0" dirty="0"/>
              <a:t> der </a:t>
            </a:r>
            <a:r>
              <a:rPr lang="en-US" sz="2000" b="0" i="0" dirty="0" err="1"/>
              <a:t>linearen</a:t>
            </a:r>
            <a:r>
              <a:rPr lang="en-US" sz="2000" b="0" i="0" dirty="0"/>
              <a:t> </a:t>
            </a:r>
            <a:r>
              <a:rPr lang="en-US" sz="2000" b="0" i="0" dirty="0" err="1"/>
              <a:t>Verteilung</a:t>
            </a:r>
            <a:r>
              <a:rPr lang="en-US" sz="2000" b="0" i="0" dirty="0"/>
              <a:t> </a:t>
            </a:r>
            <a:r>
              <a:rPr lang="en-US" sz="2000" b="0" i="0" dirty="0" err="1"/>
              <a:t>galvanischer</a:t>
            </a:r>
            <a:r>
              <a:rPr lang="en-US" sz="2000" b="0" i="0" dirty="0"/>
              <a:t> </a:t>
            </a:r>
            <a:r>
              <a:rPr lang="en-US" sz="2000" b="0" i="0" dirty="0" err="1"/>
              <a:t>Strömegeführt</a:t>
            </a:r>
            <a:r>
              <a:rPr lang="en-US" sz="2000" b="0" i="0" dirty="0"/>
              <a:t> </a:t>
            </a:r>
            <a:r>
              <a:rPr lang="en-US" sz="2000" b="0" i="0" dirty="0" err="1"/>
              <a:t>wird</a:t>
            </a:r>
            <a:r>
              <a:rPr lang="en-US" sz="2000" b="0" i="0" dirty="0"/>
              <a:t>,” Ann. Phys. Chem. 148, 497–508 (1847)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i="0" dirty="0"/>
              <a:t>[6]  D. J. Klein and M. </a:t>
            </a:r>
            <a:r>
              <a:rPr lang="en-US" sz="2000" b="0" i="0" dirty="0" err="1"/>
              <a:t>Randi</a:t>
            </a:r>
            <a:r>
              <a:rPr lang="en-US" sz="2000" b="0" i="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 Cyr" charset="0"/>
              </a:rPr>
              <a:t>č</a:t>
            </a:r>
            <a:r>
              <a:rPr lang="en-US" sz="2000" b="0" i="0" dirty="0"/>
              <a:t>, “Resistance distance,’’ J. Math. Chem., Vol 12, 81-95 (1993)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0" i="0" dirty="0"/>
              <a:t>[7] B. </a:t>
            </a:r>
            <a:r>
              <a:rPr lang="en-US" sz="2000" b="0" i="0" dirty="0" err="1"/>
              <a:t>Weisfeiler</a:t>
            </a:r>
            <a:r>
              <a:rPr lang="en-US" sz="2000" b="0" i="0" dirty="0"/>
              <a:t> (editor), “On construction and identification of graphs’’. Lecture Notes in Mathematics, Vol. 558. Springer-Verlag, Berlin- New York, 1976. xiv+237 pp. </a:t>
            </a:r>
          </a:p>
          <a:p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31944859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8227B-BD29-AB4B-9917-6885CE2DBE8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61195" y="278625"/>
            <a:ext cx="6184900" cy="6540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000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5450" y="1047890"/>
            <a:ext cx="6914595" cy="518584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>
                <a:solidFill>
                  <a:srgbClr val="FF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8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9966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9966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9966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9966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996600"/>
                </a:solidFill>
                <a:latin typeface="+mn-lt"/>
                <a:ea typeface="+mn-ea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Main idea of the approach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RDT in a nutshell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Different approaches to RDT computations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Teaching example: WLS vs RDT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Some computations and observations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Conclusions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Further goals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References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i="0" dirty="0">
              <a:solidFill>
                <a:srgbClr val="0432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52439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1700" i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2211" y="548625"/>
            <a:ext cx="82804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Font typeface="Wingdings" charset="0"/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Thank you for your attention!</a:t>
            </a:r>
            <a:endParaRPr lang="ru-RU" sz="32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D6418-AFCF-8145-B1C2-593E68B512F8}"/>
              </a:ext>
            </a:extLst>
          </p:cNvPr>
          <p:cNvSpPr txBox="1"/>
          <p:nvPr/>
        </p:nvSpPr>
        <p:spPr>
          <a:xfrm>
            <a:off x="1710126" y="6093395"/>
            <a:ext cx="568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RDT</a:t>
            </a:r>
            <a:r>
              <a:rPr lang="en-US" i="0" dirty="0">
                <a:solidFill>
                  <a:srgbClr val="008000"/>
                </a:solidFill>
              </a:rPr>
              <a:t> = symmetrized version of </a:t>
            </a:r>
            <a:r>
              <a:rPr lang="en-US" dirty="0">
                <a:solidFill>
                  <a:srgbClr val="0432FF"/>
                </a:solidFill>
              </a:rPr>
              <a:t>WLS</a:t>
            </a:r>
            <a:endParaRPr lang="en-US" i="0" dirty="0">
              <a:solidFill>
                <a:srgbClr val="0432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7C8A2C-B541-8A40-8756-71FAF5BF0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42" l="0" r="99269">
                        <a14:foregroundMark x1="22303" y1="11549" x2="22303" y2="11549"/>
                        <a14:foregroundMark x1="59506" y1="7516" x2="59506" y2="7516"/>
                        <a14:foregroundMark x1="3291" y1="42438" x2="3291" y2="42438"/>
                        <a14:foregroundMark x1="7313" y1="45830" x2="7313" y2="45830"/>
                        <a14:foregroundMark x1="17642" y1="44088" x2="17642" y2="44088"/>
                        <a14:foregroundMark x1="16362" y1="60220" x2="16362" y2="60220"/>
                        <a14:foregroundMark x1="5941" y1="58203" x2="5941" y2="58203"/>
                        <a14:foregroundMark x1="40402" y1="40788" x2="40402" y2="40788"/>
                        <a14:foregroundMark x1="59141" y1="78368" x2="59141" y2="78368"/>
                        <a14:foregroundMark x1="47075" y1="97525" x2="47075" y2="97525"/>
                        <a14:foregroundMark x1="86929" y1="26031" x2="86929" y2="26031"/>
                        <a14:foregroundMark x1="80896" y1="27681" x2="80896" y2="27681"/>
                        <a14:foregroundMark x1="39762" y1="7149" x2="39762" y2="7149"/>
                        <a14:foregroundMark x1="40402" y1="3850" x2="62157" y2="4858"/>
                        <a14:foregroundMark x1="1645" y1="46471" x2="13985" y2="17599"/>
                        <a14:foregroundMark x1="5302" y1="48488" x2="14991" y2="29973"/>
                        <a14:foregroundMark x1="6947" y1="62236" x2="21298" y2="42071"/>
                        <a14:foregroundMark x1="13620" y1="67919" x2="26051" y2="42805"/>
                        <a14:foregroundMark x1="30073" y1="57195" x2="50457" y2="30981"/>
                        <a14:foregroundMark x1="24040" y1="40055" x2="58775" y2="41797"/>
                        <a14:foregroundMark x1="55759" y1="90742" x2="59781" y2="67644"/>
                        <a14:foregroundMark x1="56764" y1="92484" x2="63163" y2="64253"/>
                        <a14:foregroundMark x1="59781" y1="89734" x2="64442" y2="70669"/>
                        <a14:foregroundMark x1="36015" y1="6874" x2="58135" y2="10907"/>
                        <a14:foregroundMark x1="59781" y1="12191" x2="68464" y2="5866"/>
                        <a14:foregroundMark x1="72212" y1="11549" x2="89580" y2="40055"/>
                        <a14:foregroundMark x1="78154" y1="14940" x2="93236" y2="39047"/>
                        <a14:foregroundMark x1="76143" y1="29973" x2="85192" y2="18973"/>
                        <a14:foregroundMark x1="88574" y1="29973" x2="88574" y2="23281"/>
                        <a14:foregroundMark x1="32084" y1="5866" x2="22029" y2="11182"/>
                        <a14:foregroundMark x1="22669" y1="10174" x2="24314" y2="9166"/>
                        <a14:foregroundMark x1="36015" y1="96792" x2="43053" y2="97800"/>
                        <a14:foregroundMark x1="44790" y1="92759" x2="66453" y2="96792"/>
                        <a14:foregroundMark x1="60512" y1="96150" x2="71846" y2="89459"/>
                        <a14:foregroundMark x1="60512" y1="93126" x2="61792" y2="86068"/>
                        <a14:foregroundMark x1="81901" y1="87443" x2="81901" y2="74702"/>
                        <a14:foregroundMark x1="83181" y1="85701" x2="88208" y2="81027"/>
                        <a14:foregroundMark x1="7587" y1="37030" x2="13985" y2="28048"/>
                        <a14:foregroundMark x1="6947" y1="26031" x2="10329" y2="226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1248" y="1417638"/>
            <a:ext cx="4482324" cy="44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17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8227B-BD29-AB4B-9917-6885CE2DBE8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4340" y="233828"/>
            <a:ext cx="7738607" cy="6540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idea of the approach </a:t>
            </a:r>
            <a:endParaRPr lang="en-US" sz="4000" dirty="0">
              <a:solidFill>
                <a:srgbClr val="008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9892" y="1316725"/>
            <a:ext cx="8834108" cy="44549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>
                <a:solidFill>
                  <a:srgbClr val="FF00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3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8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9966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9966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9966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9966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9966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We start with a simple colored graph on </a:t>
            </a:r>
            <a:r>
              <a:rPr lang="en-US" sz="28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n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 vertices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/>
              <a:cs typeface="Palatino Linotype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Using Kirchhoff’s rules (</a:t>
            </a:r>
            <a:r>
              <a:rPr lang="en-US" sz="2000" b="0" i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Kirchhoff, 1847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), we compute so-called resistance distances (RD) between every pair of vertices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/>
              <a:cs typeface="Palatino Linotype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We stratify (now) complete graph </a:t>
            </a:r>
            <a:r>
              <a:rPr lang="en-US" sz="28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K</a:t>
            </a:r>
            <a:r>
              <a:rPr lang="en-US" sz="2800" baseline="-250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n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 according to diverse values of RD’s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/>
              <a:cs typeface="Palatino Linotype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We obtain a coloring of </a:t>
            </a:r>
            <a:r>
              <a:rPr lang="en-US" sz="28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ea typeface="ＭＳ Ｐゴシック" charset="0"/>
                <a:cs typeface="Palatino Linotype"/>
              </a:rPr>
              <a:t>K</a:t>
            </a:r>
            <a:r>
              <a:rPr lang="en-US" sz="2800" baseline="-250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ea typeface="ＭＳ Ｐゴシック" charset="0"/>
                <a:cs typeface="Palatino Linotype"/>
              </a:rPr>
              <a:t>n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, which is considered as imitation  of </a:t>
            </a:r>
            <a:r>
              <a:rPr lang="en-US" sz="2400" i="0" dirty="0" err="1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Weisfeiler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-Leman stabilization </a:t>
            </a:r>
            <a:r>
              <a:rPr lang="en-US" sz="2000" i="0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(</a:t>
            </a:r>
            <a:r>
              <a:rPr lang="en-US" sz="2000" i="0" dirty="0" err="1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Weisfeiler</a:t>
            </a:r>
            <a:r>
              <a:rPr lang="en-US" sz="2000" i="0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/>
                <a:cs typeface="Palatino Linotype"/>
              </a:rPr>
              <a:t>, 1976)</a:t>
            </a:r>
            <a:endParaRPr lang="en-US" sz="2400" i="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917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88640"/>
            <a:ext cx="82804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RDT in a nutshell. </a:t>
            </a:r>
            <a:r>
              <a:rPr lang="en-US" sz="3200" b="1" dirty="0">
                <a:solidFill>
                  <a:srgbClr val="3366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Reminder</a:t>
            </a:r>
            <a:endParaRPr lang="ru-RU" sz="32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  <a:latin typeface="Palatino Linotype" panose="02040502050505030304" pitchFamily="18" charset="0"/>
              </a:rPr>
              <a:pPr/>
              <a:t>4</a:t>
            </a:fld>
            <a:endParaRPr lang="en-US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07F22D-B90C-2741-8617-B5AB4E4FE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314" y="785700"/>
            <a:ext cx="2920860" cy="24054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410BF9-70D0-E94C-9631-5B1AEF1EC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332" y="3755716"/>
            <a:ext cx="2727795" cy="2246419"/>
          </a:xfrm>
          <a:prstGeom prst="rect">
            <a:avLst/>
          </a:prstGeom>
        </p:spPr>
      </p:pic>
      <p:pic>
        <p:nvPicPr>
          <p:cNvPr id="4098" name="Picture 2" descr="equation.pdf">
            <a:extLst>
              <a:ext uri="{FF2B5EF4-FFF2-40B4-BE49-F238E27FC236}">
                <a16:creationId xmlns:a16="http://schemas.microsoft.com/office/drawing/2014/main" id="{E9FF68EB-4D71-104B-A357-012F18A16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38" y="2469071"/>
            <a:ext cx="2247212" cy="5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quation.pdf">
            <a:extLst>
              <a:ext uri="{FF2B5EF4-FFF2-40B4-BE49-F238E27FC236}">
                <a16:creationId xmlns:a16="http://schemas.microsoft.com/office/drawing/2014/main" id="{3077EC0B-E22C-B341-852E-0BA4D1363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5" y="6030710"/>
            <a:ext cx="3422612" cy="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quation.pdf">
            <a:extLst>
              <a:ext uri="{FF2B5EF4-FFF2-40B4-BE49-F238E27FC236}">
                <a16:creationId xmlns:a16="http://schemas.microsoft.com/office/drawing/2014/main" id="{0CC3590A-4E48-8644-B846-DF6FE9477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80" y="6004485"/>
            <a:ext cx="2197894" cy="5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quation.pdf">
            <a:extLst>
              <a:ext uri="{FF2B5EF4-FFF2-40B4-BE49-F238E27FC236}">
                <a16:creationId xmlns:a16="http://schemas.microsoft.com/office/drawing/2014/main" id="{02A7DA5F-B2FD-5A45-BA0E-2843B4DC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65" y="2418023"/>
            <a:ext cx="3271140" cy="6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43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88640"/>
            <a:ext cx="82804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RDT in a nutshell. </a:t>
            </a:r>
            <a:r>
              <a:rPr lang="en-US" sz="3200" b="1" dirty="0">
                <a:solidFill>
                  <a:srgbClr val="3366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</a:t>
            </a:r>
            <a:endParaRPr lang="ru-RU" sz="32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  <a:latin typeface="Palatino Linotype" panose="02040502050505030304" pitchFamily="18" charset="0"/>
              </a:rPr>
              <a:pPr/>
              <a:t>5</a:t>
            </a:fld>
            <a:endParaRPr lang="en-US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3350" y="1628800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 dirty="0" err="1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R</a:t>
            </a:r>
            <a:r>
              <a:rPr lang="en-US" sz="2400" b="0" baseline="-25000" dirty="0" err="1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ab</a:t>
            </a:r>
            <a:r>
              <a:rPr lang="en-US" sz="2400" b="0" baseline="-25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= 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5576" y="1700808"/>
            <a:ext cx="5962111" cy="461665"/>
            <a:chOff x="755576" y="1700808"/>
            <a:chExt cx="5962111" cy="4616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719111" y="2054436"/>
              <a:ext cx="1828800" cy="0"/>
            </a:xfrm>
            <a:prstGeom prst="line">
              <a:avLst/>
            </a:prstGeom>
            <a:ln>
              <a:headEnd type="oval"/>
              <a:tailEnd type="oval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052338"/>
              <a:ext cx="1828800" cy="0"/>
            </a:xfrm>
            <a:prstGeom prst="line">
              <a:avLst/>
            </a:prstGeom>
            <a:ln>
              <a:tailEnd type="oval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411760" y="176352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0" dirty="0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5619" y="176352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0" dirty="0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5576" y="1700808"/>
              <a:ext cx="9605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 dirty="0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d</a:t>
              </a:r>
              <a:r>
                <a:rPr lang="en-US" sz="2400" b="0" baseline="-25000" dirty="0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ab </a:t>
              </a:r>
              <a:r>
                <a:rPr lang="en-US" sz="2400" b="0" dirty="0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= </a:t>
              </a:r>
              <a:r>
                <a:rPr lang="en-US" sz="2400" b="0" i="0" dirty="0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5576" y="3244725"/>
            <a:ext cx="7534867" cy="645940"/>
            <a:chOff x="755576" y="3244725"/>
            <a:chExt cx="7534867" cy="645940"/>
          </a:xfrm>
        </p:grpSpPr>
        <p:sp>
          <p:nvSpPr>
            <p:cNvPr id="19" name="TextBox 18"/>
            <p:cNvSpPr txBox="1"/>
            <p:nvPr/>
          </p:nvSpPr>
          <p:spPr>
            <a:xfrm>
              <a:off x="7278628" y="3356992"/>
              <a:ext cx="101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 dirty="0" err="1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R</a:t>
              </a:r>
              <a:r>
                <a:rPr lang="en-US" sz="2400" b="0" baseline="-25000" dirty="0" err="1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ab</a:t>
              </a:r>
              <a:r>
                <a:rPr lang="en-US" sz="2400" b="0" baseline="-25000" dirty="0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 </a:t>
              </a:r>
              <a:r>
                <a:rPr lang="en-US" sz="2400" b="0" dirty="0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= </a:t>
              </a:r>
              <a:r>
                <a:rPr lang="en-US" sz="2400" b="0" i="0" dirty="0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1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55576" y="3244725"/>
              <a:ext cx="5962111" cy="645940"/>
              <a:chOff x="755576" y="3244725"/>
              <a:chExt cx="5962111" cy="64594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2719111" y="3719912"/>
                <a:ext cx="1828800" cy="0"/>
              </a:xfrm>
              <a:prstGeom prst="line">
                <a:avLst/>
              </a:prstGeom>
              <a:ln>
                <a:headEnd type="oval"/>
                <a:tailEnd type="oval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572000" y="3717814"/>
                <a:ext cx="1828800" cy="0"/>
              </a:xfrm>
              <a:prstGeom prst="line">
                <a:avLst/>
              </a:prstGeom>
              <a:ln>
                <a:tailEnd type="oval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411760" y="3429000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b="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/>
                  </a:rPr>
                  <a:t>a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25619" y="3429000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b="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/>
                  </a:rPr>
                  <a:t>b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2711451" y="3244725"/>
                <a:ext cx="1828800" cy="457200"/>
              </a:xfrm>
              <a:prstGeom prst="line">
                <a:avLst/>
              </a:prstGeom>
              <a:ln>
                <a:headEnd type="none"/>
                <a:tailEnd type="oval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572000" y="3253235"/>
                <a:ext cx="1828800" cy="457200"/>
              </a:xfrm>
              <a:prstGeom prst="line">
                <a:avLst/>
              </a:prstGeom>
              <a:ln>
                <a:headEnd type="none"/>
                <a:tailEnd type="none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55576" y="3429000"/>
                <a:ext cx="960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 b="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/>
                  </a:rPr>
                  <a:t>d</a:t>
                </a:r>
                <a:r>
                  <a:rPr lang="en-US" sz="2400" b="0" baseline="-2500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/>
                  </a:rPr>
                  <a:t>ab </a:t>
                </a:r>
                <a:r>
                  <a:rPr lang="en-US" sz="2400" b="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/>
                  </a:rPr>
                  <a:t>= </a:t>
                </a:r>
                <a:r>
                  <a:rPr lang="en-US" sz="2400" b="0" i="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55576" y="5197451"/>
            <a:ext cx="7786069" cy="931580"/>
            <a:chOff x="755576" y="5197451"/>
            <a:chExt cx="7786069" cy="931580"/>
          </a:xfrm>
        </p:grpSpPr>
        <p:sp>
          <p:nvSpPr>
            <p:cNvPr id="25" name="TextBox 24"/>
            <p:cNvSpPr txBox="1"/>
            <p:nvPr/>
          </p:nvSpPr>
          <p:spPr>
            <a:xfrm>
              <a:off x="7276555" y="5301208"/>
              <a:ext cx="1265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 dirty="0" err="1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R</a:t>
              </a:r>
              <a:r>
                <a:rPr lang="en-US" sz="2400" b="0" baseline="-25000" dirty="0" err="1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ab</a:t>
              </a:r>
              <a:r>
                <a:rPr lang="en-US" sz="2400" b="0" baseline="-25000" dirty="0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 </a:t>
              </a:r>
              <a:r>
                <a:rPr lang="en-US" sz="2400" b="0" dirty="0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= </a:t>
              </a:r>
              <a:r>
                <a:rPr lang="en-US" sz="2400" b="0" i="0" dirty="0">
                  <a:solidFill>
                    <a:srgbClr val="000000"/>
                  </a:solidFill>
                  <a:latin typeface="Palatino Linotype" panose="02040502050505030304" pitchFamily="18" charset="0"/>
                  <a:cs typeface="Times New Roman"/>
                </a:rPr>
                <a:t>2/3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55576" y="5197451"/>
              <a:ext cx="5962111" cy="931580"/>
              <a:chOff x="755576" y="5197451"/>
              <a:chExt cx="5962111" cy="93158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719111" y="5664128"/>
                <a:ext cx="1828800" cy="0"/>
              </a:xfrm>
              <a:prstGeom prst="line">
                <a:avLst/>
              </a:prstGeom>
              <a:ln>
                <a:headEnd type="oval"/>
                <a:tailEnd type="oval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572000" y="5662030"/>
                <a:ext cx="1828800" cy="0"/>
              </a:xfrm>
              <a:prstGeom prst="line">
                <a:avLst/>
              </a:prstGeom>
              <a:ln>
                <a:tailEnd type="oval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411760" y="5373216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b="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/>
                  </a:rPr>
                  <a:t>a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25619" y="537321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b="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/>
                  </a:rPr>
                  <a:t>b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V="1">
                <a:off x="2731541" y="5197451"/>
                <a:ext cx="1828800" cy="457200"/>
              </a:xfrm>
              <a:prstGeom prst="line">
                <a:avLst/>
              </a:prstGeom>
              <a:ln>
                <a:headEnd type="none"/>
                <a:tailEnd type="oval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572000" y="5671831"/>
                <a:ext cx="1828800" cy="457200"/>
              </a:xfrm>
              <a:prstGeom prst="line">
                <a:avLst/>
              </a:prstGeom>
              <a:ln>
                <a:headEnd type="oval"/>
                <a:tailEnd type="none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572000" y="5204048"/>
                <a:ext cx="1828800" cy="457200"/>
              </a:xfrm>
              <a:prstGeom prst="line">
                <a:avLst/>
              </a:prstGeom>
              <a:ln>
                <a:headEnd type="none"/>
                <a:tailEnd type="none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729468" y="5671831"/>
                <a:ext cx="1828800" cy="457200"/>
              </a:xfrm>
              <a:prstGeom prst="line">
                <a:avLst/>
              </a:prstGeom>
              <a:ln>
                <a:headEnd type="none"/>
                <a:tailEnd type="none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755576" y="5373216"/>
                <a:ext cx="960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 b="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/>
                  </a:rPr>
                  <a:t>d</a:t>
                </a:r>
                <a:r>
                  <a:rPr lang="en-US" sz="2400" b="0" baseline="-2500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/>
                  </a:rPr>
                  <a:t>ab </a:t>
                </a:r>
                <a:r>
                  <a:rPr lang="en-US" sz="2400" b="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/>
                  </a:rPr>
                  <a:t>= </a:t>
                </a:r>
                <a:r>
                  <a:rPr lang="en-US" sz="2400" b="0" i="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3180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8227B-BD29-AB4B-9917-6885CE2DBE85}" type="slidenum">
              <a:rPr lang="en-US">
                <a:latin typeface="Palatino Linotype" panose="02040502050505030304" pitchFamily="18" charset="0"/>
              </a:rPr>
              <a:pPr>
                <a:defRPr/>
              </a:pPr>
              <a:t>6</a:t>
            </a:fld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475" y="855865"/>
            <a:ext cx="874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Given electric network on </a:t>
            </a:r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n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vertices with edge resistances </a:t>
            </a:r>
            <a:r>
              <a:rPr lang="en-US" sz="24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R</a:t>
            </a:r>
            <a:r>
              <a:rPr lang="en-US" sz="2400" baseline="-250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ij</a:t>
            </a:r>
            <a:endParaRPr lang="en-US" sz="2400" dirty="0">
              <a:solidFill>
                <a:srgbClr val="0432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29" y="1479731"/>
            <a:ext cx="1648261" cy="643499"/>
          </a:xfrm>
          <a:prstGeom prst="rect">
            <a:avLst/>
          </a:prstGeom>
        </p:spPr>
      </p:pic>
      <p:sp>
        <p:nvSpPr>
          <p:cNvPr id="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51815" y="111140"/>
            <a:ext cx="948845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Font typeface="Wingdings" charset="0"/>
              <a:buNone/>
            </a:pPr>
            <a:r>
              <a:rPr lang="en-US" sz="30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RDT in a nutshell. </a:t>
            </a:r>
            <a:r>
              <a:rPr lang="en-US" sz="3000" b="1" dirty="0">
                <a:solidFill>
                  <a:srgbClr val="3366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d</a:t>
            </a:r>
            <a:r>
              <a:rPr lang="en-US" sz="3000" dirty="0">
                <a:solidFill>
                  <a:srgbClr val="3366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efinition of RD</a:t>
            </a:r>
            <a:endParaRPr lang="ru-RU" sz="30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5F19EC-60A1-8C41-BB74-D5CDCFE09F7B}"/>
              </a:ext>
            </a:extLst>
          </p:cNvPr>
          <p:cNvSpPr txBox="1"/>
          <p:nvPr/>
        </p:nvSpPr>
        <p:spPr>
          <a:xfrm>
            <a:off x="1541518" y="2276850"/>
            <a:ext cx="5979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Complete colored graph </a:t>
            </a:r>
            <a:r>
              <a:rPr lang="ru-RU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Г</a:t>
            </a:r>
            <a:r>
              <a:rPr lang="ru-RU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with colors </a:t>
            </a:r>
            <a:r>
              <a:rPr lang="en-US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σ</a:t>
            </a:r>
            <a:r>
              <a:rPr lang="en-US" baseline="-250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ij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endParaRPr lang="en-US" sz="2400" dirty="0">
              <a:solidFill>
                <a:srgbClr val="0432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9FA439-09D0-6D49-8A40-109041B4F314}"/>
              </a:ext>
            </a:extLst>
          </p:cNvPr>
          <p:cNvSpPr/>
          <p:nvPr/>
        </p:nvSpPr>
        <p:spPr>
          <a:xfrm>
            <a:off x="193830" y="1512341"/>
            <a:ext cx="2701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Edge conductance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0BCCBF-F7C2-8A4D-9BEA-1443B7E56752}"/>
              </a:ext>
            </a:extLst>
          </p:cNvPr>
          <p:cNvSpPr txBox="1"/>
          <p:nvPr/>
        </p:nvSpPr>
        <p:spPr>
          <a:xfrm>
            <a:off x="515116" y="3006545"/>
            <a:ext cx="841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E.g. simple graph: 	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edge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⟷ </a:t>
            </a:r>
            <a:r>
              <a:rPr lang="en-US" sz="24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σ</a:t>
            </a:r>
            <a:r>
              <a:rPr lang="en-US" sz="2400" baseline="-250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ij</a:t>
            </a:r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= 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1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,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	 non-edge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⟷ </a:t>
            </a:r>
            <a:r>
              <a:rPr lang="en-US" sz="24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σ</a:t>
            </a:r>
            <a:r>
              <a:rPr lang="en-US" sz="2400" baseline="-250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ij</a:t>
            </a:r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= 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77EE8C-D7F3-2640-8B6C-3DCB0F1A9398}"/>
              </a:ext>
            </a:extLst>
          </p:cNvPr>
          <p:cNvSpPr txBox="1"/>
          <p:nvPr/>
        </p:nvSpPr>
        <p:spPr>
          <a:xfrm>
            <a:off x="347450" y="3906717"/>
            <a:ext cx="8550739" cy="9048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RD (</a:t>
            </a:r>
            <a:r>
              <a:rPr lang="en-US" sz="24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</a:t>
            </a:r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, j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)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= effective resistance b/w vertices </a:t>
            </a:r>
            <a:r>
              <a:rPr lang="en-US" sz="24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and </a:t>
            </a:r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j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,</a:t>
            </a:r>
          </a:p>
          <a:p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		provided ideal battery connected across </a:t>
            </a:r>
            <a:r>
              <a:rPr lang="en-US" sz="24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and </a:t>
            </a:r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j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CEC842-5888-6D47-B624-534D0B9C2295}"/>
              </a:ext>
            </a:extLst>
          </p:cNvPr>
          <p:cNvSpPr/>
          <p:nvPr/>
        </p:nvSpPr>
        <p:spPr>
          <a:xfrm>
            <a:off x="4498123" y="1546350"/>
            <a:ext cx="4645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⟶ weighted adjacency matrix </a:t>
            </a:r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A</a:t>
            </a:r>
            <a:endParaRPr lang="en-US" dirty="0">
              <a:solidFill>
                <a:srgbClr val="0432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0B9DCE-910F-3C4D-A871-763AB42343C2}"/>
              </a:ext>
            </a:extLst>
          </p:cNvPr>
          <p:cNvSpPr txBox="1"/>
          <p:nvPr/>
        </p:nvSpPr>
        <p:spPr>
          <a:xfrm>
            <a:off x="539476" y="5281339"/>
            <a:ext cx="8128378" cy="134806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Resistance Distance Transform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A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⟶ </a:t>
            </a:r>
            <a:r>
              <a:rPr lang="en-US" sz="24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Ã</a:t>
            </a:r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= new weighted adjacency matrix with entrees</a:t>
            </a:r>
          </a:p>
          <a:p>
            <a:pPr algn="ctr"/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		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0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if </a:t>
            </a:r>
            <a:r>
              <a:rPr lang="en-US" sz="2400" dirty="0" err="1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</a:t>
            </a:r>
            <a:r>
              <a:rPr lang="en-US" sz="240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= j        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and 	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1/RD(</a:t>
            </a:r>
            <a:r>
              <a:rPr lang="en-US" sz="24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</a:t>
            </a:r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, j</a:t>
            </a:r>
            <a:r>
              <a:rPr lang="en-US" sz="24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) </a:t>
            </a: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otherwise</a:t>
            </a:r>
            <a:endParaRPr lang="en-US" sz="2400" dirty="0">
              <a:solidFill>
                <a:srgbClr val="008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/>
      <p:bldP spid="2" grpId="0"/>
      <p:bldP spid="45" grpId="0"/>
      <p:bldP spid="48" grpId="0" animBg="1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1700" i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88640"/>
            <a:ext cx="82804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RDT in a nutshell. </a:t>
            </a:r>
            <a:r>
              <a:rPr lang="en-US" sz="3200" b="1" dirty="0">
                <a:solidFill>
                  <a:srgbClr val="3366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RD as a metric</a:t>
            </a:r>
            <a:endParaRPr lang="ru-RU" sz="3200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193830" y="1393535"/>
            <a:ext cx="8834955" cy="574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0"/>
              </a:spcBef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Resistance distance satisfies </a:t>
            </a:r>
            <a:r>
              <a:rPr lang="en-US" sz="24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(Klein &amp; </a:t>
            </a:r>
            <a:r>
              <a:rPr lang="en-US" sz="2400" i="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Randič</a:t>
            </a:r>
            <a:r>
              <a:rPr lang="en-US" sz="24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, 1993)</a:t>
            </a:r>
          </a:p>
          <a:p>
            <a:pPr marL="0" indent="0" algn="ctr">
              <a:spcBef>
                <a:spcPct val="0"/>
              </a:spcBef>
            </a:pPr>
            <a:endParaRPr lang="en-US" sz="2400" i="0" dirty="0"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R 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(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,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b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)</a:t>
            </a:r>
            <a:r>
              <a:rPr lang="en-US" sz="2400" b="0" baseline="-25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≥ 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0</a:t>
            </a:r>
          </a:p>
          <a:p>
            <a:pPr mar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R 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(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,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b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)</a:t>
            </a:r>
            <a:r>
              <a:rPr lang="en-US" sz="2400" b="0" baseline="-25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 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= 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0, 	</a:t>
            </a:r>
            <a:r>
              <a:rPr lang="en-US" sz="2400" b="0" i="0" dirty="0" err="1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iff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  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a=b</a:t>
            </a:r>
          </a:p>
          <a:p>
            <a:pPr mar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 R 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(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,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b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)</a:t>
            </a:r>
            <a:r>
              <a:rPr lang="en-US" sz="2400" b="0" baseline="-25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= R 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(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b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,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)</a:t>
            </a:r>
            <a:endParaRPr lang="en-US" sz="2400" b="0" baseline="-25000" dirty="0">
              <a:solidFill>
                <a:srgbClr val="000000"/>
              </a:solidFill>
              <a:latin typeface="Palatino Linotype" panose="02040502050505030304" pitchFamily="18" charset="0"/>
              <a:cs typeface="Times New Roman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R 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(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,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b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)</a:t>
            </a:r>
            <a:r>
              <a:rPr lang="en-US" sz="2400" b="0" baseline="-25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 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≤</a:t>
            </a:r>
            <a:r>
              <a:rPr lang="en-US" sz="2400" b="0" baseline="-25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 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R 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(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,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c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)</a:t>
            </a:r>
            <a:r>
              <a:rPr lang="en-US" sz="2400" b="0" baseline="-25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 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+ R 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(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c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, </a:t>
            </a:r>
            <a:r>
              <a:rPr lang="en-US" sz="2400" b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b</a:t>
            </a:r>
            <a:r>
              <a:rPr lang="en-US" sz="2400" b="0" i="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)</a:t>
            </a:r>
            <a:r>
              <a:rPr lang="en-US" sz="2400" b="0" baseline="-25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/>
              </a:rPr>
              <a:t> </a:t>
            </a:r>
            <a:endParaRPr lang="en-US" sz="2400" b="0" dirty="0">
              <a:solidFill>
                <a:srgbClr val="000000"/>
              </a:solidFill>
              <a:latin typeface="Palatino Linotype" panose="02040502050505030304" pitchFamily="18" charset="0"/>
              <a:cs typeface="Times New Roman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</a:pPr>
            <a:endParaRPr lang="en-US" sz="2400" b="0" baseline="-25000" dirty="0">
              <a:solidFill>
                <a:srgbClr val="000000"/>
              </a:solidFill>
              <a:latin typeface="Palatino Linotype" panose="02040502050505030304" pitchFamily="18" charset="0"/>
              <a:cs typeface="Times New Roman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Palatino Linotype" panose="02040502050505030304" pitchFamily="18" charset="0"/>
                <a:cs typeface="Times New Roman"/>
              </a:rPr>
              <a:t>For a tree: RD = standard distance</a:t>
            </a:r>
          </a:p>
          <a:p>
            <a:pPr marL="0" indent="0" algn="ctr">
              <a:lnSpc>
                <a:spcPct val="130000"/>
              </a:lnSpc>
              <a:spcBef>
                <a:spcPct val="0"/>
              </a:spcBef>
            </a:pPr>
            <a:endParaRPr lang="en-US" sz="2400" i="0" dirty="0">
              <a:solidFill>
                <a:srgbClr val="008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Palatino Linotype" panose="02040502050505030304" pitchFamily="18" charset="0"/>
              <a:cs typeface="Times New Roman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2400" i="0" dirty="0">
                <a:solidFill>
                  <a:srgbClr val="008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Palatino Linotype" panose="02040502050505030304" pitchFamily="18" charset="0"/>
                <a:cs typeface="Times New Roman"/>
              </a:rPr>
              <a:t>The symmetry of RD will be of one the reasons for limitation of the approach</a:t>
            </a:r>
          </a:p>
          <a:p>
            <a:pPr marL="0" indent="0" algn="ctr">
              <a:lnSpc>
                <a:spcPct val="130000"/>
              </a:lnSpc>
              <a:spcBef>
                <a:spcPct val="0"/>
              </a:spcBef>
            </a:pPr>
            <a:endParaRPr lang="en-US" sz="2400" b="0" i="0" baseline="-25000" dirty="0"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  <a:cs typeface="Times New Roman"/>
            </a:endParaRPr>
          </a:p>
          <a:p>
            <a:pPr marL="0" indent="0" algn="ctr">
              <a:lnSpc>
                <a:spcPct val="130000"/>
              </a:lnSpc>
              <a:spcBef>
                <a:spcPct val="0"/>
              </a:spcBef>
            </a:pPr>
            <a:endParaRPr lang="en-US" sz="2400" i="0" dirty="0"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 Cy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1700" i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9360"/>
            <a:ext cx="91440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Different approaches to RD computations</a:t>
            </a:r>
            <a:endParaRPr lang="ru-RU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1612" y="625435"/>
            <a:ext cx="7849368" cy="16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Provided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Adjacency matrix:	</a:t>
            </a:r>
            <a:r>
              <a:rPr lang="en-US" sz="200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A</a:t>
            </a:r>
            <a:r>
              <a:rPr lang="en-US" sz="2000" baseline="-2500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ij</a:t>
            </a:r>
            <a:r>
              <a:rPr lang="en-US" sz="2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A</a:t>
            </a:r>
            <a:r>
              <a:rPr lang="en-US" sz="2000" baseline="-2500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ji</a:t>
            </a:r>
            <a:r>
              <a:rPr lang="en-US" sz="2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  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Degree matrix: 		</a:t>
            </a:r>
            <a:r>
              <a:rPr lang="en-US" sz="200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D</a:t>
            </a:r>
            <a:r>
              <a:rPr lang="en-US" sz="2000" baseline="-2500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ij</a:t>
            </a:r>
            <a:r>
              <a:rPr lang="en-US" sz="2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diag</a:t>
            </a:r>
            <a:r>
              <a:rPr lang="en-US" sz="2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 </a:t>
            </a: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(</a:t>
            </a:r>
            <a:r>
              <a:rPr lang="en-US" sz="2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d</a:t>
            </a:r>
            <a:r>
              <a:rPr lang="en-US" sz="2000" i="0" baseline="-25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1</a:t>
            </a:r>
            <a:r>
              <a:rPr lang="en-US" sz="2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, d</a:t>
            </a:r>
            <a:r>
              <a:rPr lang="en-US" sz="2000" i="0" baseline="-25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2</a:t>
            </a: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, …), </a:t>
            </a:r>
            <a:r>
              <a:rPr lang="en-US" sz="2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d</a:t>
            </a:r>
            <a:r>
              <a:rPr lang="en-US" sz="2000" baseline="-25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i</a:t>
            </a:r>
            <a:r>
              <a:rPr lang="en-US" sz="2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 = </a:t>
            </a:r>
            <a:r>
              <a:rPr lang="en-US" sz="2000" i="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Σ</a:t>
            </a:r>
            <a:r>
              <a:rPr lang="en-US" sz="2000" baseline="-2500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j</a:t>
            </a:r>
            <a:r>
              <a:rPr lang="en-US" sz="200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A</a:t>
            </a:r>
            <a:r>
              <a:rPr lang="en-US" sz="2000" baseline="-2500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ij</a:t>
            </a:r>
            <a:endParaRPr lang="en-US" sz="2000" dirty="0"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  <a:cs typeface="Times New Roman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</a:pPr>
            <a:r>
              <a:rPr lang="en-US" sz="2000" i="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Laplacian</a:t>
            </a: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matrix: 	</a:t>
            </a:r>
            <a:r>
              <a:rPr lang="en-US" sz="2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L = D</a:t>
            </a: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 - </a:t>
            </a:r>
            <a:r>
              <a:rPr lang="en-US" sz="2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  <a:cs typeface="Times New Roman"/>
              </a:rPr>
              <a:t>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3944" y="2455277"/>
            <a:ext cx="7849368" cy="390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Resistance Distance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Method 1</a:t>
            </a:r>
            <a:r>
              <a:rPr lang="en-US" sz="20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i="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(</a:t>
            </a: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Klein &amp; </a:t>
            </a:r>
            <a:r>
              <a:rPr lang="en-US" sz="2000" i="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Randič</a:t>
            </a: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, 1993)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sz="2000" i="0" dirty="0"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sz="2000" i="0" dirty="0"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marL="0" indent="0" algn="r">
              <a:lnSpc>
                <a:spcPct val="1500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where</a:t>
            </a:r>
            <a:r>
              <a:rPr lang="ru-RU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Г</a:t>
            </a:r>
            <a:r>
              <a:rPr lang="en-US" sz="2000" baseline="-25000" dirty="0" err="1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ij</a:t>
            </a:r>
            <a:r>
              <a:rPr lang="ru-RU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= </a:t>
            </a: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Moore-Penrose pseudo inverse of Laplacian matrix</a:t>
            </a:r>
          </a:p>
          <a:p>
            <a:pPr marL="0" indent="0" algn="r">
              <a:lnSpc>
                <a:spcPct val="130000"/>
              </a:lnSpc>
              <a:spcBef>
                <a:spcPct val="0"/>
              </a:spcBef>
            </a:pPr>
            <a:endParaRPr lang="en-US" sz="2000" i="0" dirty="0"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Method 2</a:t>
            </a:r>
            <a:r>
              <a:rPr lang="en-US" sz="20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i="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(</a:t>
            </a: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Bapat, 1999; MK, 2015)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</a:pPr>
            <a:endParaRPr lang="en-US" sz="2000" i="0" dirty="0"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</a:pPr>
            <a:endParaRPr lang="en-US" sz="2000" i="0" dirty="0"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11" name="Picture 8" descr="equation.pdf">
            <a:extLst>
              <a:ext uri="{FF2B5EF4-FFF2-40B4-BE49-F238E27FC236}">
                <a16:creationId xmlns:a16="http://schemas.microsoft.com/office/drawing/2014/main" id="{7AE40CC4-338A-6D4A-8CDF-2F51FCA5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15" y="8846360"/>
            <a:ext cx="6833365" cy="9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quation.pdf">
            <a:extLst>
              <a:ext uri="{FF2B5EF4-FFF2-40B4-BE49-F238E27FC236}">
                <a16:creationId xmlns:a16="http://schemas.microsoft.com/office/drawing/2014/main" id="{1E5CA00B-2EAF-4642-9594-0D03A2C5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78" y="3584219"/>
            <a:ext cx="3490835" cy="4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quation.pdf">
            <a:extLst>
              <a:ext uri="{FF2B5EF4-FFF2-40B4-BE49-F238E27FC236}">
                <a16:creationId xmlns:a16="http://schemas.microsoft.com/office/drawing/2014/main" id="{9830284B-1BBF-F84D-A83D-1147DE192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20" y="5696935"/>
            <a:ext cx="2877618" cy="6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74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defTabSz="1077913"/>
            <a:br>
              <a:rPr lang="ru-RU" sz="1600" dirty="0"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1700" i="1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9360"/>
            <a:ext cx="9144000" cy="6477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04813" indent="-404813" algn="ctr" defTabSz="1077913">
              <a:spcAft>
                <a:spcPts val="1413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Different approaches to RD computations</a:t>
            </a:r>
            <a:endParaRPr lang="ru-RU" b="1" dirty="0">
              <a:solidFill>
                <a:srgbClr val="3366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88-5B92-F741-A511-ED81F2733E7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1070" y="663840"/>
            <a:ext cx="7849368" cy="45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 Cyr" charset="0"/>
              </a:rPr>
              <a:t>Method 3</a:t>
            </a:r>
            <a:r>
              <a:rPr lang="en-US" sz="20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 Cyr" charset="0"/>
              </a:rPr>
              <a:t> </a:t>
            </a:r>
            <a:r>
              <a:rPr lang="en-US" sz="2000" i="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 Cyr" charset="0"/>
              </a:rPr>
              <a:t>(</a:t>
            </a: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 Cyr" charset="0"/>
              </a:rPr>
              <a:t>Bapat &amp;  Gupta, 2010)</a:t>
            </a:r>
            <a:endParaRPr lang="en-US" sz="2000" i="0" dirty="0">
              <a:solidFill>
                <a:srgbClr val="0432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 Cyr" charset="0"/>
            </a:endParaRPr>
          </a:p>
        </p:txBody>
      </p:sp>
      <p:pic>
        <p:nvPicPr>
          <p:cNvPr id="11" name="Picture 8" descr="equation.pdf">
            <a:extLst>
              <a:ext uri="{FF2B5EF4-FFF2-40B4-BE49-F238E27FC236}">
                <a16:creationId xmlns:a16="http://schemas.microsoft.com/office/drawing/2014/main" id="{7AE40CC4-338A-6D4A-8CDF-2F51FCA5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15" y="8846360"/>
            <a:ext cx="6833365" cy="9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quation.pdf">
            <a:extLst>
              <a:ext uri="{FF2B5EF4-FFF2-40B4-BE49-F238E27FC236}">
                <a16:creationId xmlns:a16="http://schemas.microsoft.com/office/drawing/2014/main" id="{4FF79C11-DC46-0648-A84E-11FF110B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80" y="1577518"/>
            <a:ext cx="4873453" cy="69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1E672D-D978-1D45-8E79-A10E027AFFC7}"/>
              </a:ext>
            </a:extLst>
          </p:cNvPr>
          <p:cNvSpPr/>
          <p:nvPr/>
        </p:nvSpPr>
        <p:spPr>
          <a:xfrm>
            <a:off x="424258" y="2315255"/>
            <a:ext cx="8410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2-forest</a:t>
            </a: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separating </a:t>
            </a:r>
            <a:r>
              <a:rPr lang="en-US" sz="24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</a:t>
            </a: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and </a:t>
            </a:r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j</a:t>
            </a:r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 = forest with </a:t>
            </a:r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i="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– 2 </a:t>
            </a:r>
            <a:r>
              <a:rPr lang="en-US" sz="2000" i="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edges and two connected components, such that </a:t>
            </a:r>
            <a:r>
              <a:rPr lang="en-US" sz="2400" dirty="0" err="1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i</a:t>
            </a:r>
            <a:r>
              <a:rPr lang="en-US" sz="2000" i="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and </a:t>
            </a:r>
            <a:r>
              <a:rPr lang="en-US" sz="2400" dirty="0">
                <a:solidFill>
                  <a:srgbClr val="0432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j</a:t>
            </a:r>
            <a:r>
              <a:rPr lang="en-US" sz="2000" i="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 belong to different components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865DE438-0B16-1D4A-B068-CCB7B76DD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70" y="3275380"/>
            <a:ext cx="1305770" cy="45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</a:pPr>
            <a:r>
              <a:rPr lang="en-US" sz="2000" i="0" u="sng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 Cyr" charset="0"/>
              </a:rPr>
              <a:t>Example</a:t>
            </a:r>
            <a:endParaRPr lang="en-US" sz="2000" i="0" u="sng" dirty="0">
              <a:solidFill>
                <a:srgbClr val="0432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 Cyr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D76882-1078-1B41-86C7-87DD35BCBE98}"/>
              </a:ext>
            </a:extLst>
          </p:cNvPr>
          <p:cNvSpPr/>
          <p:nvPr/>
        </p:nvSpPr>
        <p:spPr>
          <a:xfrm>
            <a:off x="2374693" y="5017922"/>
            <a:ext cx="2696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One 2-forest for 1 &amp; 2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D0F19F-C9E5-6A41-87C4-0D0F97E53B78}"/>
              </a:ext>
            </a:extLst>
          </p:cNvPr>
          <p:cNvSpPr/>
          <p:nvPr/>
        </p:nvSpPr>
        <p:spPr>
          <a:xfrm>
            <a:off x="5413893" y="5003605"/>
            <a:ext cx="2815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Two 2-forests for 1 &amp; 3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6E652B-B28A-8148-9079-0EC71414DF39}"/>
              </a:ext>
            </a:extLst>
          </p:cNvPr>
          <p:cNvGrpSpPr/>
          <p:nvPr/>
        </p:nvGrpSpPr>
        <p:grpSpPr>
          <a:xfrm>
            <a:off x="267805" y="3863662"/>
            <a:ext cx="1925075" cy="1292030"/>
            <a:chOff x="267805" y="5080415"/>
            <a:chExt cx="1925075" cy="12920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B1FC54-33C2-BE47-BB57-92026244ED5E}"/>
                </a:ext>
              </a:extLst>
            </p:cNvPr>
            <p:cNvCxnSpPr/>
            <p:nvPr/>
          </p:nvCxnSpPr>
          <p:spPr>
            <a:xfrm flipV="1">
              <a:off x="631078" y="5464465"/>
              <a:ext cx="576075" cy="625553"/>
            </a:xfrm>
            <a:prstGeom prst="line">
              <a:avLst/>
            </a:prstGeom>
            <a:ln w="38100"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99E0DF0-3CA5-7347-A38C-D4CEDDE633FA}"/>
                </a:ext>
              </a:extLst>
            </p:cNvPr>
            <p:cNvCxnSpPr/>
            <p:nvPr/>
          </p:nvCxnSpPr>
          <p:spPr>
            <a:xfrm flipV="1">
              <a:off x="1230765" y="5464465"/>
              <a:ext cx="576075" cy="625553"/>
            </a:xfrm>
            <a:prstGeom prst="line">
              <a:avLst/>
            </a:prstGeom>
            <a:ln w="38100" cap="rnd">
              <a:headEnd type="oval"/>
              <a:tailEnd type="oval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AF252A-310A-E943-9B31-CC667336451C}"/>
                </a:ext>
              </a:extLst>
            </p:cNvPr>
            <p:cNvSpPr/>
            <p:nvPr/>
          </p:nvSpPr>
          <p:spPr>
            <a:xfrm>
              <a:off x="267805" y="597233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432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alatino Linotype" panose="02040502050505030304" pitchFamily="18" charset="0"/>
                </a:rPr>
                <a:t>1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B68D20-7C87-D14B-9EE1-759FE66891BB}"/>
                </a:ext>
              </a:extLst>
            </p:cNvPr>
            <p:cNvSpPr/>
            <p:nvPr/>
          </p:nvSpPr>
          <p:spPr>
            <a:xfrm>
              <a:off x="1038740" y="508041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432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alatino Linotype" panose="02040502050505030304" pitchFamily="18" charset="0"/>
                </a:rPr>
                <a:t>2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5844C32-D0B6-8C4A-966A-8EF0681C61D2}"/>
                </a:ext>
              </a:extLst>
            </p:cNvPr>
            <p:cNvSpPr/>
            <p:nvPr/>
          </p:nvSpPr>
          <p:spPr>
            <a:xfrm>
              <a:off x="1863345" y="5972335"/>
              <a:ext cx="3295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0432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alatino Linotype" panose="02040502050505030304" pitchFamily="18" charset="0"/>
                </a:rPr>
                <a:t>3</a:t>
              </a:r>
              <a:endParaRPr lang="en-US" dirty="0">
                <a:solidFill>
                  <a:srgbClr val="0432FF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414833-7BE8-D245-8BDA-8F4B18C41985}"/>
              </a:ext>
            </a:extLst>
          </p:cNvPr>
          <p:cNvGrpSpPr/>
          <p:nvPr/>
        </p:nvGrpSpPr>
        <p:grpSpPr>
          <a:xfrm>
            <a:off x="5142409" y="3877402"/>
            <a:ext cx="1794591" cy="1292030"/>
            <a:chOff x="5142409" y="5094155"/>
            <a:chExt cx="1794591" cy="129203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353061-7756-7B4F-8A86-AE6FB64DD736}"/>
                </a:ext>
              </a:extLst>
            </p:cNvPr>
            <p:cNvCxnSpPr/>
            <p:nvPr/>
          </p:nvCxnSpPr>
          <p:spPr>
            <a:xfrm flipV="1">
              <a:off x="5431703" y="5464465"/>
              <a:ext cx="576075" cy="625553"/>
            </a:xfrm>
            <a:prstGeom prst="line">
              <a:avLst/>
            </a:prstGeom>
            <a:ln w="38100"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4245BEE-A75D-CD46-839F-5266B6D3BAE4}"/>
                </a:ext>
              </a:extLst>
            </p:cNvPr>
            <p:cNvCxnSpPr/>
            <p:nvPr/>
          </p:nvCxnSpPr>
          <p:spPr>
            <a:xfrm flipV="1">
              <a:off x="6031390" y="5464465"/>
              <a:ext cx="576075" cy="625553"/>
            </a:xfrm>
            <a:prstGeom prst="line">
              <a:avLst/>
            </a:prstGeom>
            <a:ln w="38100" cap="rnd">
              <a:prstDash val="sysDot"/>
              <a:headEnd type="oval"/>
              <a:tailEnd type="oval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B22468-A128-F247-ABDD-355483028F36}"/>
                </a:ext>
              </a:extLst>
            </p:cNvPr>
            <p:cNvSpPr/>
            <p:nvPr/>
          </p:nvSpPr>
          <p:spPr>
            <a:xfrm>
              <a:off x="5142409" y="598607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432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alatino Linotype" panose="02040502050505030304" pitchFamily="18" charset="0"/>
                </a:rPr>
                <a:t>1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896959B-9078-F847-933A-C88E57D5C167}"/>
                </a:ext>
              </a:extLst>
            </p:cNvPr>
            <p:cNvSpPr/>
            <p:nvPr/>
          </p:nvSpPr>
          <p:spPr>
            <a:xfrm>
              <a:off x="5837375" y="509415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432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alatino Linotype" panose="02040502050505030304" pitchFamily="18" charset="0"/>
                </a:rPr>
                <a:t>2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13B0684-4590-3D40-B9D7-362826DFB08F}"/>
                </a:ext>
              </a:extLst>
            </p:cNvPr>
            <p:cNvSpPr/>
            <p:nvPr/>
          </p:nvSpPr>
          <p:spPr>
            <a:xfrm>
              <a:off x="6607465" y="5986075"/>
              <a:ext cx="3295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0432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alatino Linotype" panose="02040502050505030304" pitchFamily="18" charset="0"/>
                </a:rPr>
                <a:t>3</a:t>
              </a:r>
              <a:endParaRPr lang="en-US" dirty="0">
                <a:solidFill>
                  <a:srgbClr val="0432FF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DEE736-215E-6845-A22D-FA06529AACFA}"/>
              </a:ext>
            </a:extLst>
          </p:cNvPr>
          <p:cNvGrpSpPr/>
          <p:nvPr/>
        </p:nvGrpSpPr>
        <p:grpSpPr>
          <a:xfrm>
            <a:off x="2685330" y="3877402"/>
            <a:ext cx="1925075" cy="1292030"/>
            <a:chOff x="2685330" y="5094155"/>
            <a:chExt cx="1925075" cy="129203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586986-A139-6742-958A-91275B6CBA4F}"/>
                </a:ext>
              </a:extLst>
            </p:cNvPr>
            <p:cNvCxnSpPr/>
            <p:nvPr/>
          </p:nvCxnSpPr>
          <p:spPr>
            <a:xfrm flipV="1">
              <a:off x="3042371" y="5464465"/>
              <a:ext cx="576075" cy="625553"/>
            </a:xfrm>
            <a:prstGeom prst="line">
              <a:avLst/>
            </a:prstGeom>
            <a:ln w="38100">
              <a:prstDash val="sysDot"/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4F52F1-F7BE-614B-95C0-FFA746EFF740}"/>
                </a:ext>
              </a:extLst>
            </p:cNvPr>
            <p:cNvCxnSpPr/>
            <p:nvPr/>
          </p:nvCxnSpPr>
          <p:spPr>
            <a:xfrm flipV="1">
              <a:off x="3642058" y="5464465"/>
              <a:ext cx="576075" cy="625553"/>
            </a:xfrm>
            <a:prstGeom prst="line">
              <a:avLst/>
            </a:prstGeom>
            <a:ln w="38100" cap="rnd">
              <a:headEnd type="oval"/>
              <a:tailEnd type="oval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76A773E-9062-F648-8B34-95EFAD8535A1}"/>
                </a:ext>
              </a:extLst>
            </p:cNvPr>
            <p:cNvSpPr/>
            <p:nvPr/>
          </p:nvSpPr>
          <p:spPr>
            <a:xfrm>
              <a:off x="2685330" y="598607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432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alatino Linotype" panose="02040502050505030304" pitchFamily="18" charset="0"/>
                </a:rPr>
                <a:t>1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90E1BD7-3564-6745-8B41-A117FD3951C9}"/>
                </a:ext>
              </a:extLst>
            </p:cNvPr>
            <p:cNvSpPr/>
            <p:nvPr/>
          </p:nvSpPr>
          <p:spPr>
            <a:xfrm>
              <a:off x="3456265" y="509415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432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alatino Linotype" panose="02040502050505030304" pitchFamily="18" charset="0"/>
                </a:rPr>
                <a:t>2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E5735D8-3855-C048-ACCA-AB7C35A4764F}"/>
                </a:ext>
              </a:extLst>
            </p:cNvPr>
            <p:cNvSpPr/>
            <p:nvPr/>
          </p:nvSpPr>
          <p:spPr>
            <a:xfrm>
              <a:off x="4280870" y="5986075"/>
              <a:ext cx="3295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0432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alatino Linotype" panose="02040502050505030304" pitchFamily="18" charset="0"/>
                </a:rPr>
                <a:t>3</a:t>
              </a:r>
              <a:endParaRPr lang="en-US" dirty="0">
                <a:solidFill>
                  <a:srgbClr val="0432FF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6A8B62-61BB-1D4B-81AF-1197452F6DD5}"/>
              </a:ext>
            </a:extLst>
          </p:cNvPr>
          <p:cNvGrpSpPr/>
          <p:nvPr/>
        </p:nvGrpSpPr>
        <p:grpSpPr>
          <a:xfrm>
            <a:off x="7024254" y="3873796"/>
            <a:ext cx="1849106" cy="1376053"/>
            <a:chOff x="7024254" y="5090549"/>
            <a:chExt cx="1849106" cy="137605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F140FC-0DFB-424D-AAC1-7E670F3440DF}"/>
                </a:ext>
              </a:extLst>
            </p:cNvPr>
            <p:cNvCxnSpPr/>
            <p:nvPr/>
          </p:nvCxnSpPr>
          <p:spPr>
            <a:xfrm flipV="1">
              <a:off x="7313548" y="5464465"/>
              <a:ext cx="576075" cy="625553"/>
            </a:xfrm>
            <a:prstGeom prst="line">
              <a:avLst/>
            </a:prstGeom>
            <a:ln w="38100">
              <a:prstDash val="sysDot"/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C7A65E-6A6D-D24B-A398-7F928523EC3B}"/>
                </a:ext>
              </a:extLst>
            </p:cNvPr>
            <p:cNvCxnSpPr/>
            <p:nvPr/>
          </p:nvCxnSpPr>
          <p:spPr>
            <a:xfrm flipV="1">
              <a:off x="7913235" y="5464465"/>
              <a:ext cx="576075" cy="625553"/>
            </a:xfrm>
            <a:prstGeom prst="line">
              <a:avLst/>
            </a:prstGeom>
            <a:ln w="38100" cap="rnd">
              <a:headEnd type="oval"/>
              <a:tailEnd type="oval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AB0C6A-66B9-BD4D-8BAE-D251ED38D97F}"/>
                </a:ext>
              </a:extLst>
            </p:cNvPr>
            <p:cNvSpPr/>
            <p:nvPr/>
          </p:nvSpPr>
          <p:spPr>
            <a:xfrm>
              <a:off x="7024254" y="5982469"/>
              <a:ext cx="312906" cy="484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432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alatino Linotype" panose="02040502050505030304" pitchFamily="18" charset="0"/>
                </a:rPr>
                <a:t>1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F332D97-CDE4-0449-A449-3A462720DDA8}"/>
                </a:ext>
              </a:extLst>
            </p:cNvPr>
            <p:cNvSpPr/>
            <p:nvPr/>
          </p:nvSpPr>
          <p:spPr>
            <a:xfrm>
              <a:off x="7724045" y="5090549"/>
              <a:ext cx="312906" cy="484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432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alatino Linotype" panose="02040502050505030304" pitchFamily="18" charset="0"/>
                </a:rPr>
                <a:t>2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D11C77B-1B54-BA42-A090-AC688ECDEF88}"/>
                </a:ext>
              </a:extLst>
            </p:cNvPr>
            <p:cNvSpPr/>
            <p:nvPr/>
          </p:nvSpPr>
          <p:spPr>
            <a:xfrm>
              <a:off x="8543825" y="5982469"/>
              <a:ext cx="329535" cy="484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solidFill>
                    <a:srgbClr val="0432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alatino Linotype" panose="02040502050505030304" pitchFamily="18" charset="0"/>
                </a:rPr>
                <a:t>3</a:t>
              </a:r>
              <a:endParaRPr lang="en-US" dirty="0">
                <a:solidFill>
                  <a:srgbClr val="0432FF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0F4855D-57E0-DF46-A08D-6C99CFD88653}"/>
              </a:ext>
            </a:extLst>
          </p:cNvPr>
          <p:cNvSpPr/>
          <p:nvPr/>
        </p:nvSpPr>
        <p:spPr>
          <a:xfrm>
            <a:off x="618694" y="5024216"/>
            <a:ext cx="1188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latino Linotype" panose="02040502050505030304" pitchFamily="18" charset="0"/>
              </a:rPr>
              <a:t>One tree</a:t>
            </a:r>
            <a:endParaRPr lang="en-US" dirty="0"/>
          </a:p>
        </p:txBody>
      </p:sp>
      <p:pic>
        <p:nvPicPr>
          <p:cNvPr id="1026" name="Picture 2" descr="equation.pdf">
            <a:extLst>
              <a:ext uri="{FF2B5EF4-FFF2-40B4-BE49-F238E27FC236}">
                <a16:creationId xmlns:a16="http://schemas.microsoft.com/office/drawing/2014/main" id="{2B003AFC-D240-7F44-81A6-5C80E1F0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73" y="5643150"/>
            <a:ext cx="2419586" cy="9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4">
            <a:extLst>
              <a:ext uri="{FF2B5EF4-FFF2-40B4-BE49-F238E27FC236}">
                <a16:creationId xmlns:a16="http://schemas.microsoft.com/office/drawing/2014/main" id="{CBBA9529-AE3C-6F40-A178-DC56B94B0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654" y="5694895"/>
            <a:ext cx="3779801" cy="85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 Cyr" charset="0"/>
              </a:rPr>
              <a:t>RD (1,2) = RD (2,3) =1	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8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 Cyr" charset="0"/>
              </a:rPr>
              <a:t>RD (1,3) = 2</a:t>
            </a:r>
            <a:endParaRPr lang="en-US" sz="2000" i="0" dirty="0">
              <a:solidFill>
                <a:srgbClr val="0432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 Cyr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9C55E1D-DE89-AE45-90FF-365169C890D0}"/>
              </a:ext>
            </a:extLst>
          </p:cNvPr>
          <p:cNvSpPr/>
          <p:nvPr/>
        </p:nvSpPr>
        <p:spPr>
          <a:xfrm>
            <a:off x="4280870" y="6002135"/>
            <a:ext cx="713585" cy="351040"/>
          </a:xfrm>
          <a:prstGeom prst="right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55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2" grpId="0"/>
      <p:bldP spid="8" grpId="0"/>
      <p:bldP spid="23" grpId="0"/>
      <p:bldP spid="38" grpId="0"/>
      <p:bldP spid="39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True"/>
  <p:tag name="USEBOLDAMS" val="Tru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61650</TotalTime>
  <Words>923</Words>
  <Application>Microsoft Macintosh PowerPoint</Application>
  <PresentationFormat>On-screen Show (4:3)</PresentationFormat>
  <Paragraphs>223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Comic Sans MS</vt:lpstr>
      <vt:lpstr>Courier New</vt:lpstr>
      <vt:lpstr>Garamond</vt:lpstr>
      <vt:lpstr>Palatino Linotype</vt:lpstr>
      <vt:lpstr>Times New Roman</vt:lpstr>
      <vt:lpstr>Times New Roman Cyr</vt:lpstr>
      <vt:lpstr>Verdana</vt:lpstr>
      <vt:lpstr>Wingdings</vt:lpstr>
      <vt:lpstr>Default Design</vt:lpstr>
      <vt:lpstr>4_Край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WLS procedure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2107</cp:revision>
  <dcterms:created xsi:type="dcterms:W3CDTF">1601-01-01T00:00:00Z</dcterms:created>
  <dcterms:modified xsi:type="dcterms:W3CDTF">2018-07-03T18:27:40Z</dcterms:modified>
</cp:coreProperties>
</file>